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70" r:id="rId6"/>
    <p:sldId id="271" r:id="rId7"/>
    <p:sldId id="276" r:id="rId8"/>
    <p:sldId id="277" r:id="rId9"/>
    <p:sldId id="260" r:id="rId10"/>
    <p:sldId id="261" r:id="rId11"/>
    <p:sldId id="262" r:id="rId12"/>
    <p:sldId id="278" r:id="rId13"/>
    <p:sldId id="279" r:id="rId14"/>
    <p:sldId id="263" r:id="rId15"/>
    <p:sldId id="267" r:id="rId16"/>
    <p:sldId id="272" r:id="rId17"/>
    <p:sldId id="273" r:id="rId18"/>
    <p:sldId id="280" r:id="rId19"/>
    <p:sldId id="27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3D52"/>
    <a:srgbClr val="FFCE33"/>
    <a:srgbClr val="B8490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42" autoAdjust="0"/>
    <p:restoredTop sz="94667" autoAdjust="0"/>
  </p:normalViewPr>
  <p:slideViewPr>
    <p:cSldViewPr>
      <p:cViewPr varScale="1">
        <p:scale>
          <a:sx n="75" d="100"/>
          <a:sy n="75" d="100"/>
        </p:scale>
        <p:origin x="-1020"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06B2D2EB-0742-4701-8E33-CE483315597C}" type="datetimeFigureOut">
              <a:rPr lang="en-US" smtClean="0"/>
              <a:pPr/>
              <a:t>10/23/2009</a:t>
            </a:fld>
            <a:endParaRPr lang="en-US" dirty="0"/>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n-US" dirty="0"/>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7DD3F961-1B83-47E1-ADD1-DE54F73F576B}" type="slidenum">
              <a:rPr lang="en-US" smtClean="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6B2D2EB-0742-4701-8E33-CE483315597C}" type="datetimeFigureOut">
              <a:rPr lang="en-US" smtClean="0"/>
              <a:pPr/>
              <a:t>10/23/2009</a:t>
            </a:fld>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7DD3F961-1B83-47E1-ADD1-DE54F73F576B}" type="slidenum">
              <a:rPr lang="en-US" smtClean="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6B2D2EB-0742-4701-8E33-CE483315597C}" type="datetimeFigureOut">
              <a:rPr lang="en-US" smtClean="0"/>
              <a:pPr/>
              <a:t>10/23/2009</a:t>
            </a:fld>
            <a:endParaRPr lang="en-US" dirty="0"/>
          </a:p>
        </p:txBody>
      </p:sp>
      <p:sp>
        <p:nvSpPr>
          <p:cNvPr id="5" name="4 Marcador de pie de página"/>
          <p:cNvSpPr>
            <a:spLocks noGrp="1"/>
          </p:cNvSpPr>
          <p:nvPr>
            <p:ph type="ftr" sz="quarter" idx="11"/>
          </p:nvPr>
        </p:nvSpPr>
        <p:spPr/>
        <p:txBody>
          <a:bodyPr/>
          <a:lstStyle/>
          <a:p>
            <a:endParaRPr lang="en-US" dirty="0"/>
          </a:p>
        </p:txBody>
      </p:sp>
      <p:sp>
        <p:nvSpPr>
          <p:cNvPr id="6" name="5 Marcador de número de diapositiva"/>
          <p:cNvSpPr>
            <a:spLocks noGrp="1"/>
          </p:cNvSpPr>
          <p:nvPr>
            <p:ph type="sldNum" sz="quarter" idx="12"/>
          </p:nvPr>
        </p:nvSpPr>
        <p:spPr/>
        <p:txBody>
          <a:bodyPr/>
          <a:lstStyle/>
          <a:p>
            <a:fld id="{7DD3F961-1B83-47E1-ADD1-DE54F73F576B}" type="slidenum">
              <a:rPr lang="en-US" smtClean="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06B2D2EB-0742-4701-8E33-CE483315597C}" type="datetimeFigureOut">
              <a:rPr lang="en-US" smtClean="0"/>
              <a:pPr/>
              <a:t>10/23/2009</a:t>
            </a:fld>
            <a:endParaRPr lang="en-US" dirty="0"/>
          </a:p>
        </p:txBody>
      </p:sp>
      <p:sp>
        <p:nvSpPr>
          <p:cNvPr id="9" name="8 Marcador de número de diapositiva"/>
          <p:cNvSpPr>
            <a:spLocks noGrp="1"/>
          </p:cNvSpPr>
          <p:nvPr>
            <p:ph type="sldNum" sz="quarter" idx="15"/>
          </p:nvPr>
        </p:nvSpPr>
        <p:spPr/>
        <p:txBody>
          <a:bodyPr rtlCol="0"/>
          <a:lstStyle/>
          <a:p>
            <a:fld id="{7DD3F961-1B83-47E1-ADD1-DE54F73F576B}" type="slidenum">
              <a:rPr lang="en-US" smtClean="0"/>
              <a:pPr/>
              <a:t>‹Nº›</a:t>
            </a:fld>
            <a:endParaRPr lang="en-US" dirty="0"/>
          </a:p>
        </p:txBody>
      </p:sp>
      <p:sp>
        <p:nvSpPr>
          <p:cNvPr id="10" name="9 Marcador de pie de página"/>
          <p:cNvSpPr>
            <a:spLocks noGrp="1"/>
          </p:cNvSpPr>
          <p:nvPr>
            <p:ph type="ftr" sz="quarter" idx="16"/>
          </p:nvPr>
        </p:nvSpPr>
        <p:spPr/>
        <p:txBody>
          <a:bodyPr rtlCol="0"/>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06B2D2EB-0742-4701-8E33-CE483315597C}" type="datetimeFigureOut">
              <a:rPr lang="en-US" smtClean="0"/>
              <a:pPr/>
              <a:t>10/23/2009</a:t>
            </a:fld>
            <a:endParaRPr lang="en-US" dirty="0"/>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n-US" dirty="0"/>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7DD3F961-1B83-47E1-ADD1-DE54F73F576B}" type="slidenum">
              <a:rPr lang="en-US" smtClean="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06B2D2EB-0742-4701-8E33-CE483315597C}" type="datetimeFigureOut">
              <a:rPr lang="en-US" smtClean="0"/>
              <a:pPr/>
              <a:t>10/23/2009</a:t>
            </a:fld>
            <a:endParaRPr lang="en-US" dirty="0"/>
          </a:p>
        </p:txBody>
      </p:sp>
      <p:sp>
        <p:nvSpPr>
          <p:cNvPr id="6" name="5 Marcador de pie de página"/>
          <p:cNvSpPr>
            <a:spLocks noGrp="1"/>
          </p:cNvSpPr>
          <p:nvPr>
            <p:ph type="ftr" sz="quarter" idx="11"/>
          </p:nvPr>
        </p:nvSpPr>
        <p:spPr/>
        <p:txBody>
          <a:bodyPr/>
          <a:lstStyle/>
          <a:p>
            <a:endParaRPr lang="en-US" dirty="0"/>
          </a:p>
        </p:txBody>
      </p:sp>
      <p:sp>
        <p:nvSpPr>
          <p:cNvPr id="7" name="6 Marcador de número de diapositiva"/>
          <p:cNvSpPr>
            <a:spLocks noGrp="1"/>
          </p:cNvSpPr>
          <p:nvPr>
            <p:ph type="sldNum" sz="quarter" idx="12"/>
          </p:nvPr>
        </p:nvSpPr>
        <p:spPr/>
        <p:txBody>
          <a:bodyPr/>
          <a:lstStyle/>
          <a:p>
            <a:fld id="{7DD3F961-1B83-47E1-ADD1-DE54F73F576B}" type="slidenum">
              <a:rPr lang="en-US" smtClean="0"/>
              <a:pPr/>
              <a:t>‹Nº›</a:t>
            </a:fld>
            <a:endParaRPr lang="en-US" dirty="0"/>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06B2D2EB-0742-4701-8E33-CE483315597C}" type="datetimeFigureOut">
              <a:rPr lang="en-US" smtClean="0"/>
              <a:pPr/>
              <a:t>10/23/2009</a:t>
            </a:fld>
            <a:endParaRPr lang="en-US" dirty="0"/>
          </a:p>
        </p:txBody>
      </p:sp>
      <p:sp>
        <p:nvSpPr>
          <p:cNvPr id="8" name="7 Marcador de pie de página"/>
          <p:cNvSpPr>
            <a:spLocks noGrp="1"/>
          </p:cNvSpPr>
          <p:nvPr>
            <p:ph type="ftr" sz="quarter" idx="11"/>
          </p:nvPr>
        </p:nvSpPr>
        <p:spPr/>
        <p:txBody>
          <a:bodyPr/>
          <a:lstStyle/>
          <a:p>
            <a:endParaRPr lang="en-US" dirty="0"/>
          </a:p>
        </p:txBody>
      </p:sp>
      <p:sp>
        <p:nvSpPr>
          <p:cNvPr id="9" name="8 Marcador de número de diapositiva"/>
          <p:cNvSpPr>
            <a:spLocks noGrp="1"/>
          </p:cNvSpPr>
          <p:nvPr>
            <p:ph type="sldNum" sz="quarter" idx="12"/>
          </p:nvPr>
        </p:nvSpPr>
        <p:spPr/>
        <p:txBody>
          <a:bodyPr/>
          <a:lstStyle/>
          <a:p>
            <a:fld id="{7DD3F961-1B83-47E1-ADD1-DE54F73F576B}" type="slidenum">
              <a:rPr lang="en-US" smtClean="0"/>
              <a:pPr/>
              <a:t>‹Nº›</a:t>
            </a:fld>
            <a:endParaRPr lang="en-US" dirty="0"/>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06B2D2EB-0742-4701-8E33-CE483315597C}" type="datetimeFigureOut">
              <a:rPr lang="en-US" smtClean="0"/>
              <a:pPr/>
              <a:t>10/23/2009</a:t>
            </a:fld>
            <a:endParaRPr lang="en-US" dirty="0"/>
          </a:p>
        </p:txBody>
      </p:sp>
      <p:sp>
        <p:nvSpPr>
          <p:cNvPr id="7" name="6 Marcador de número de diapositiva"/>
          <p:cNvSpPr>
            <a:spLocks noGrp="1"/>
          </p:cNvSpPr>
          <p:nvPr>
            <p:ph type="sldNum" sz="quarter" idx="11"/>
          </p:nvPr>
        </p:nvSpPr>
        <p:spPr/>
        <p:txBody>
          <a:bodyPr rtlCol="0"/>
          <a:lstStyle/>
          <a:p>
            <a:fld id="{7DD3F961-1B83-47E1-ADD1-DE54F73F576B}" type="slidenum">
              <a:rPr lang="en-US" smtClean="0"/>
              <a:pPr/>
              <a:t>‹Nº›</a:t>
            </a:fld>
            <a:endParaRPr lang="en-US" dirty="0"/>
          </a:p>
        </p:txBody>
      </p:sp>
      <p:sp>
        <p:nvSpPr>
          <p:cNvPr id="8" name="7 Marcador de pie de página"/>
          <p:cNvSpPr>
            <a:spLocks noGrp="1"/>
          </p:cNvSpPr>
          <p:nvPr>
            <p:ph type="ftr" sz="quarter" idx="12"/>
          </p:nvPr>
        </p:nvSpPr>
        <p:spPr/>
        <p:txBody>
          <a:bodyPr rtlCol="0"/>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6B2D2EB-0742-4701-8E33-CE483315597C}" type="datetimeFigureOut">
              <a:rPr lang="en-US" smtClean="0"/>
              <a:pPr/>
              <a:t>10/23/2009</a:t>
            </a:fld>
            <a:endParaRPr lang="en-US" dirty="0"/>
          </a:p>
        </p:txBody>
      </p:sp>
      <p:sp>
        <p:nvSpPr>
          <p:cNvPr id="3" name="2 Marcador de pie de página"/>
          <p:cNvSpPr>
            <a:spLocks noGrp="1"/>
          </p:cNvSpPr>
          <p:nvPr>
            <p:ph type="ftr" sz="quarter" idx="11"/>
          </p:nvPr>
        </p:nvSpPr>
        <p:spPr/>
        <p:txBody>
          <a:bodyPr/>
          <a:lstStyle/>
          <a:p>
            <a:endParaRPr lang="en-US" dirty="0"/>
          </a:p>
        </p:txBody>
      </p:sp>
      <p:sp>
        <p:nvSpPr>
          <p:cNvPr id="4" name="3 Marcador de número de diapositiva"/>
          <p:cNvSpPr>
            <a:spLocks noGrp="1"/>
          </p:cNvSpPr>
          <p:nvPr>
            <p:ph type="sldNum" sz="quarter" idx="12"/>
          </p:nvPr>
        </p:nvSpPr>
        <p:spPr/>
        <p:txBody>
          <a:bodyPr/>
          <a:lstStyle/>
          <a:p>
            <a:fld id="{7DD3F961-1B83-47E1-ADD1-DE54F73F576B}" type="slidenum">
              <a:rPr lang="en-US" smtClean="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06B2D2EB-0742-4701-8E33-CE483315597C}" type="datetimeFigureOut">
              <a:rPr lang="en-US" smtClean="0"/>
              <a:pPr/>
              <a:t>10/23/2009</a:t>
            </a:fld>
            <a:endParaRPr lang="en-US" dirty="0"/>
          </a:p>
        </p:txBody>
      </p:sp>
      <p:sp>
        <p:nvSpPr>
          <p:cNvPr id="22" name="21 Marcador de número de diapositiva"/>
          <p:cNvSpPr>
            <a:spLocks noGrp="1"/>
          </p:cNvSpPr>
          <p:nvPr>
            <p:ph type="sldNum" sz="quarter" idx="15"/>
          </p:nvPr>
        </p:nvSpPr>
        <p:spPr/>
        <p:txBody>
          <a:bodyPr rtlCol="0"/>
          <a:lstStyle/>
          <a:p>
            <a:fld id="{7DD3F961-1B83-47E1-ADD1-DE54F73F576B}" type="slidenum">
              <a:rPr lang="en-US" smtClean="0"/>
              <a:pPr/>
              <a:t>‹Nº›</a:t>
            </a:fld>
            <a:endParaRPr lang="en-US" dirty="0"/>
          </a:p>
        </p:txBody>
      </p:sp>
      <p:sp>
        <p:nvSpPr>
          <p:cNvPr id="23" name="22 Marcador de pie de página"/>
          <p:cNvSpPr>
            <a:spLocks noGrp="1"/>
          </p:cNvSpPr>
          <p:nvPr>
            <p:ph type="ftr" sz="quarter" idx="16"/>
          </p:nvPr>
        </p:nvSpPr>
        <p:spPr/>
        <p:txBody>
          <a:bodyPr rtlCol="0"/>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dirty="0"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06B2D2EB-0742-4701-8E33-CE483315597C}" type="datetimeFigureOut">
              <a:rPr lang="en-US" smtClean="0"/>
              <a:pPr/>
              <a:t>10/23/2009</a:t>
            </a:fld>
            <a:endParaRPr lang="en-US" dirty="0"/>
          </a:p>
        </p:txBody>
      </p:sp>
      <p:sp>
        <p:nvSpPr>
          <p:cNvPr id="18" name="17 Marcador de número de diapositiva"/>
          <p:cNvSpPr>
            <a:spLocks noGrp="1"/>
          </p:cNvSpPr>
          <p:nvPr>
            <p:ph type="sldNum" sz="quarter" idx="11"/>
          </p:nvPr>
        </p:nvSpPr>
        <p:spPr/>
        <p:txBody>
          <a:bodyPr rtlCol="0"/>
          <a:lstStyle/>
          <a:p>
            <a:fld id="{7DD3F961-1B83-47E1-ADD1-DE54F73F576B}" type="slidenum">
              <a:rPr lang="en-US" smtClean="0"/>
              <a:pPr/>
              <a:t>‹Nº›</a:t>
            </a:fld>
            <a:endParaRPr lang="en-US" dirty="0"/>
          </a:p>
        </p:txBody>
      </p:sp>
      <p:sp>
        <p:nvSpPr>
          <p:cNvPr id="21" name="20 Marcador de pie de página"/>
          <p:cNvSpPr>
            <a:spLocks noGrp="1"/>
          </p:cNvSpPr>
          <p:nvPr>
            <p:ph type="ftr" sz="quarter" idx="12"/>
          </p:nvPr>
        </p:nvSpPr>
        <p:spPr/>
        <p:txBody>
          <a:bodyPr rtlCol="0"/>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6B2D2EB-0742-4701-8E33-CE483315597C}" type="datetimeFigureOut">
              <a:rPr lang="en-US" smtClean="0"/>
              <a:pPr/>
              <a:t>10/23/2009</a:t>
            </a:fld>
            <a:endParaRPr lang="en-US" dirty="0"/>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dirty="0"/>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DD3F961-1B83-47E1-ADD1-DE54F73F576B}" type="slidenum">
              <a:rPr lang="en-US" smtClean="0"/>
              <a:pPr/>
              <a:t>‹Nº›</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youtube.com/watch?v=pje-pzGILuc" TargetMode="External"/><Relationship Id="rId2" Type="http://schemas.openxmlformats.org/officeDocument/2006/relationships/hyperlink" Target="http://www.youtube.com/watch?v=sj2JFI4BsRQ&amp;feature=PlayList&amp;p=C4ACB37E90602660&amp;playnext=1&amp;playnext_from=PL&amp;index=76&#231;"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images.google.com/imgres?imgurl=http://www.45visigoth.com/img/freud.JPG&amp;imgrefurl=http://unpresentable.wordpress.com/tag/nietzsche/&amp;usg=__oMV_7t2R14C5L7vyuUI3Uw1EiRE=&amp;h=562&amp;w=501&amp;sz=36&amp;hl=en&amp;start=10&amp;tbnid=S5rlBq4KcGlx_M:&amp;tbnh=133&amp;tbnw=119&amp;prev=/images?q=freud&amp;gbv=2&amp;hl=en" TargetMode="External"/><Relationship Id="rId2" Type="http://schemas.openxmlformats.org/officeDocument/2006/relationships/hyperlink" Target="http://www.new-paris-ile-de-france.co.uk/fichiers/fckeditor/Image/824/en/standard/passion-oeuvre-rodin-freud-collectionneurs-presentation.jpg" TargetMode="External"/><Relationship Id="rId1" Type="http://schemas.openxmlformats.org/officeDocument/2006/relationships/slideLayout" Target="../slideLayouts/slideLayout2.xml"/><Relationship Id="rId4" Type="http://schemas.openxmlformats.org/officeDocument/2006/relationships/hyperlink" Target="http://doug-johnson.squarespace.com/storage/freud.jpg"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676400"/>
            <a:ext cx="7772400" cy="1470025"/>
          </a:xfrm>
        </p:spPr>
        <p:txBody>
          <a:bodyPr>
            <a:noAutofit/>
          </a:bodyPr>
          <a:lstStyle/>
          <a:p>
            <a:r>
              <a:rPr lang="en-US" sz="8800" dirty="0" smtClean="0">
                <a:solidFill>
                  <a:srgbClr val="FF0000"/>
                </a:solidFill>
                <a:latin typeface="Algerian" pitchFamily="82" charset="0"/>
              </a:rPr>
              <a:t>Sigmund Freud</a:t>
            </a:r>
            <a:endParaRPr lang="en-US" sz="8800" dirty="0">
              <a:solidFill>
                <a:srgbClr val="FF0000"/>
              </a:solidFill>
              <a:latin typeface="Algerian" pitchFamily="82" charset="0"/>
            </a:endParaRPr>
          </a:p>
        </p:txBody>
      </p:sp>
      <p:sp>
        <p:nvSpPr>
          <p:cNvPr id="3" name="Subtitle 2"/>
          <p:cNvSpPr>
            <a:spLocks noGrp="1"/>
          </p:cNvSpPr>
          <p:nvPr>
            <p:ph type="subTitle" idx="1"/>
          </p:nvPr>
        </p:nvSpPr>
        <p:spPr>
          <a:xfrm>
            <a:off x="1981200" y="3276600"/>
            <a:ext cx="6172200" cy="2362200"/>
          </a:xfrm>
        </p:spPr>
        <p:txBody>
          <a:bodyPr>
            <a:noAutofit/>
          </a:bodyPr>
          <a:lstStyle/>
          <a:p>
            <a:r>
              <a:rPr lang="en-US" sz="4000" dirty="0" smtClean="0">
                <a:solidFill>
                  <a:srgbClr val="FF0000"/>
                </a:solidFill>
                <a:latin typeface="Bodoni MT Black" pitchFamily="18" charset="0"/>
              </a:rPr>
              <a:t>By: Carolina Duron </a:t>
            </a:r>
          </a:p>
          <a:p>
            <a:r>
              <a:rPr lang="en-US" sz="4000" dirty="0" smtClean="0">
                <a:solidFill>
                  <a:srgbClr val="FF0000"/>
                </a:solidFill>
                <a:latin typeface="Bodoni MT Black" pitchFamily="18" charset="0"/>
              </a:rPr>
              <a:t>Psychology </a:t>
            </a:r>
          </a:p>
          <a:p>
            <a:r>
              <a:rPr lang="en-US" sz="4000" dirty="0" smtClean="0">
                <a:solidFill>
                  <a:srgbClr val="FF0000"/>
                </a:solidFill>
                <a:latin typeface="Bodoni MT Black" pitchFamily="18" charset="0"/>
              </a:rPr>
              <a:t>10-E</a:t>
            </a:r>
            <a:endParaRPr lang="en-US" sz="4000" dirty="0">
              <a:solidFill>
                <a:srgbClr val="FF0000"/>
              </a:solidFill>
              <a:latin typeface="Bodoni MT Black" pitchFamily="18" charset="0"/>
            </a:endParaRPr>
          </a:p>
        </p:txBody>
      </p:sp>
      <p:pic>
        <p:nvPicPr>
          <p:cNvPr id="4" name="Picture 1" descr="freud"/>
          <p:cNvPicPr/>
          <p:nvPr/>
        </p:nvPicPr>
        <p:blipFill>
          <a:blip r:embed="rId3" cstate="print"/>
          <a:srcRect/>
          <a:stretch>
            <a:fillRect/>
          </a:stretch>
        </p:blipFill>
        <p:spPr bwMode="auto">
          <a:xfrm>
            <a:off x="5943600" y="3886201"/>
            <a:ext cx="2595562" cy="2971800"/>
          </a:xfrm>
          <a:prstGeom prst="rect">
            <a:avLst/>
          </a:prstGeom>
          <a:ln>
            <a:noFill/>
          </a:ln>
          <a:effectLst>
            <a:softEdge rad="112500"/>
          </a:effectLst>
        </p:spPr>
      </p:pic>
    </p:spTree>
  </p:cSld>
  <p:clrMapOvr>
    <a:masterClrMapping/>
  </p:clrMapOvr>
  <p:transition>
    <p:sndAc>
      <p:stSnd>
        <p:snd r:embed="rId2" name="suction.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Título"/>
          <p:cNvSpPr>
            <a:spLocks noGrp="1"/>
          </p:cNvSpPr>
          <p:nvPr>
            <p:ph type="title"/>
          </p:nvPr>
        </p:nvSpPr>
        <p:spPr>
          <a:xfrm>
            <a:off x="0" y="304800"/>
            <a:ext cx="9144000" cy="1371600"/>
          </a:xfrm>
        </p:spPr>
        <p:txBody>
          <a:bodyPr>
            <a:normAutofit fontScale="90000"/>
          </a:bodyPr>
          <a:lstStyle/>
          <a:p>
            <a:r>
              <a:rPr lang="en-US" sz="2000" dirty="0" smtClean="0">
                <a:solidFill>
                  <a:schemeClr val="tx1"/>
                </a:solidFill>
                <a:latin typeface="Arial" pitchFamily="34" charset="0"/>
                <a:cs typeface="Arial" pitchFamily="34" charset="0"/>
              </a:rPr>
              <a:t>The conscious mind, what you are aware of, memories, thoughts, fantasies.</a:t>
            </a:r>
            <a:br>
              <a:rPr lang="en-US" sz="2000" dirty="0" smtClean="0">
                <a:solidFill>
                  <a:schemeClr val="tx1"/>
                </a:solidFill>
                <a:latin typeface="Arial" pitchFamily="34" charset="0"/>
                <a:cs typeface="Arial" pitchFamily="34" charset="0"/>
              </a:rPr>
            </a:br>
            <a:r>
              <a:rPr lang="en-US" sz="2000" dirty="0" smtClean="0">
                <a:solidFill>
                  <a:schemeClr val="tx1"/>
                </a:solidFill>
                <a:latin typeface="Arial" pitchFamily="34" charset="0"/>
                <a:cs typeface="Arial" pitchFamily="34" charset="0"/>
              </a:rPr>
              <a:t>The preconscious, memories feelings closely related and affecting the conscious mind. </a:t>
            </a:r>
            <a:br>
              <a:rPr lang="en-US" sz="2000" dirty="0" smtClean="0">
                <a:solidFill>
                  <a:schemeClr val="tx1"/>
                </a:solidFill>
                <a:latin typeface="Arial" pitchFamily="34" charset="0"/>
                <a:cs typeface="Arial" pitchFamily="34" charset="0"/>
              </a:rPr>
            </a:br>
            <a:r>
              <a:rPr lang="en-US" sz="2000" dirty="0" smtClean="0">
                <a:solidFill>
                  <a:schemeClr val="tx1"/>
                </a:solidFill>
                <a:latin typeface="Arial" pitchFamily="34" charset="0"/>
                <a:cs typeface="Arial" pitchFamily="34" charset="0"/>
              </a:rPr>
              <a:t>The unconscious, things, thoughts, drives, ideas, traumas that have their origins there our motivations don't matter they are just what our minds knows it needs. </a:t>
            </a:r>
            <a:r>
              <a:rPr lang="en-US" sz="2000" dirty="0" smtClean="0">
                <a:latin typeface="Arial" pitchFamily="34" charset="0"/>
                <a:cs typeface="Arial" pitchFamily="34" charset="0"/>
              </a:rPr>
              <a:t/>
            </a:r>
            <a:br>
              <a:rPr lang="en-US" sz="2000" dirty="0" smtClean="0">
                <a:latin typeface="Arial" pitchFamily="34" charset="0"/>
                <a:cs typeface="Arial" pitchFamily="34" charset="0"/>
              </a:rPr>
            </a:br>
            <a:endParaRPr lang="es-ES" sz="2000" dirty="0">
              <a:latin typeface="+mn-lt"/>
            </a:endParaRPr>
          </a:p>
        </p:txBody>
      </p:sp>
      <p:pic>
        <p:nvPicPr>
          <p:cNvPr id="11" name="Picture 5" descr="http://webspace.ship.edu/cgboer/freudsmind.gif"/>
          <p:cNvPicPr>
            <a:picLocks noGrp="1"/>
          </p:cNvPicPr>
          <p:nvPr>
            <p:ph sz="quarter" idx="1"/>
          </p:nvPr>
        </p:nvPicPr>
        <p:blipFill>
          <a:blip r:embed="rId2" cstate="print"/>
          <a:srcRect/>
          <a:stretch>
            <a:fillRect/>
          </a:stretch>
        </p:blipFill>
        <p:spPr bwMode="auto">
          <a:xfrm>
            <a:off x="2981325" y="1371600"/>
            <a:ext cx="6162675" cy="5486400"/>
          </a:xfrm>
          <a:prstGeom prst="rect">
            <a:avLst/>
          </a:prstGeom>
          <a:noFill/>
          <a:ln w="9525">
            <a:noFill/>
            <a:miter lim="800000"/>
            <a:headEnd/>
            <a:tailEnd/>
          </a:ln>
        </p:spPr>
      </p:pic>
      <p:sp>
        <p:nvSpPr>
          <p:cNvPr id="12" name="11 CuadroTexto"/>
          <p:cNvSpPr txBox="1"/>
          <p:nvPr/>
        </p:nvSpPr>
        <p:spPr>
          <a:xfrm>
            <a:off x="0" y="1295400"/>
            <a:ext cx="2971800" cy="5355312"/>
          </a:xfrm>
          <a:prstGeom prst="rect">
            <a:avLst/>
          </a:prstGeom>
          <a:noFill/>
        </p:spPr>
        <p:txBody>
          <a:bodyPr wrap="square" rtlCol="0">
            <a:spAutoFit/>
          </a:bodyPr>
          <a:lstStyle/>
          <a:p>
            <a:pPr>
              <a:buFont typeface="Arial" pitchFamily="34" charset="0"/>
              <a:buChar char="•"/>
            </a:pPr>
            <a:r>
              <a:rPr lang="en-US" dirty="0" smtClean="0">
                <a:latin typeface="Arial" pitchFamily="34" charset="0"/>
                <a:cs typeface="Arial" pitchFamily="34" charset="0"/>
              </a:rPr>
              <a:t>Inside the unconscious is the id, mostly known as the needs, the nervous system of person, given since birth.</a:t>
            </a:r>
          </a:p>
          <a:p>
            <a:pPr>
              <a:buFont typeface="Arial" pitchFamily="34" charset="0"/>
              <a:buChar char="•"/>
            </a:pPr>
            <a:r>
              <a:rPr lang="en-US" dirty="0" smtClean="0">
                <a:latin typeface="Arial" pitchFamily="34" charset="0"/>
                <a:cs typeface="Arial" pitchFamily="34" charset="0"/>
              </a:rPr>
              <a:t>Then in the conscious there sis the ego, in time the id becomes and ego, and only thinks about what the organism wants and when it wants it. </a:t>
            </a:r>
          </a:p>
          <a:p>
            <a:pPr>
              <a:buFont typeface="Arial" pitchFamily="34" charset="0"/>
              <a:buChar char="•"/>
            </a:pPr>
            <a:r>
              <a:rPr lang="en-US" dirty="0" smtClean="0">
                <a:latin typeface="Arial" pitchFamily="34" charset="0"/>
                <a:cs typeface="Arial" pitchFamily="34" charset="0"/>
              </a:rPr>
              <a:t>The super ego works in the middle giving warnings and advice about certain courses of action. This also includes the life and death instincts creating the humans natural creation to fear.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wipe(down)">
                                      <p:cBhvr>
                                        <p:cTn id="12" dur="500"/>
                                        <p:tgtEl>
                                          <p:spTgt spid="1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2">
                                            <p:txEl>
                                              <p:pRg st="1" end="1"/>
                                            </p:txEl>
                                          </p:spTgt>
                                        </p:tgtEl>
                                        <p:attrNameLst>
                                          <p:attrName>style.visibility</p:attrName>
                                        </p:attrNameLst>
                                      </p:cBhvr>
                                      <p:to>
                                        <p:strVal val="visible"/>
                                      </p:to>
                                    </p:set>
                                    <p:animEffect transition="in" filter="wipe(down)">
                                      <p:cBhvr>
                                        <p:cTn id="17" dur="500"/>
                                        <p:tgtEl>
                                          <p:spTgt spid="1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2">
                                            <p:txEl>
                                              <p:pRg st="2" end="2"/>
                                            </p:txEl>
                                          </p:spTgt>
                                        </p:tgtEl>
                                        <p:attrNameLst>
                                          <p:attrName>style.visibility</p:attrName>
                                        </p:attrNameLst>
                                      </p:cBhvr>
                                      <p:to>
                                        <p:strVal val="visible"/>
                                      </p:to>
                                    </p:set>
                                    <p:animEffect transition="in" filter="wipe(down)">
                                      <p:cBhvr>
                                        <p:cTn id="22" dur="500"/>
                                        <p:tgtEl>
                                          <p:spTgt spid="1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down)">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3400" y="1828800"/>
            <a:ext cx="7467600" cy="1143000"/>
          </a:xfrm>
        </p:spPr>
        <p:txBody>
          <a:bodyPr>
            <a:noAutofit/>
          </a:bodyPr>
          <a:lstStyle/>
          <a:p>
            <a:r>
              <a:rPr lang="es-ES" sz="7200" dirty="0" smtClean="0">
                <a:latin typeface="Goudy Stout" pitchFamily="18" charset="0"/>
              </a:rPr>
              <a:t>FREUD…videos!  </a:t>
            </a:r>
            <a:endParaRPr lang="es-ES" sz="7200" dirty="0">
              <a:latin typeface="Goudy Stout" pitchFamily="18" charset="0"/>
            </a:endParaRPr>
          </a:p>
        </p:txBody>
      </p:sp>
      <p:sp>
        <p:nvSpPr>
          <p:cNvPr id="3" name="2 Marcador de contenido"/>
          <p:cNvSpPr>
            <a:spLocks noGrp="1"/>
          </p:cNvSpPr>
          <p:nvPr>
            <p:ph sz="quarter" idx="1"/>
          </p:nvPr>
        </p:nvSpPr>
        <p:spPr>
          <a:xfrm>
            <a:off x="381000" y="2743200"/>
            <a:ext cx="7467600" cy="4873752"/>
          </a:xfrm>
        </p:spPr>
        <p:txBody>
          <a:bodyPr/>
          <a:lstStyle/>
          <a:p>
            <a:endParaRPr lang="es-ES" dirty="0" smtClean="0">
              <a:hlinkClick r:id="rId2"/>
            </a:endParaRPr>
          </a:p>
          <a:p>
            <a:r>
              <a:rPr lang="es-ES" dirty="0" smtClean="0">
                <a:hlinkClick r:id="rId2"/>
              </a:rPr>
              <a:t>http://www.youtube.com/watch?v=sfGsjQ_0l54&amp;feature=related</a:t>
            </a:r>
          </a:p>
          <a:p>
            <a:r>
              <a:rPr lang="es-ES" dirty="0" smtClean="0">
                <a:hlinkClick r:id="rId2"/>
              </a:rPr>
              <a:t>http://www.youtube.com/watch?v=sj2JFI4BsRQ&amp;feature=PlayList&amp;p=C4ACB37E90602660&amp;playnext=1&amp;playnext_from=PL&amp;index=76ç</a:t>
            </a:r>
            <a:endParaRPr lang="es-ES" dirty="0" smtClean="0"/>
          </a:p>
          <a:p>
            <a:r>
              <a:rPr lang="es-ES" dirty="0" smtClean="0">
                <a:hlinkClick r:id="rId3"/>
              </a:rPr>
              <a:t>http://www.youtube.com/watch?v=pje-pzGILuc</a:t>
            </a:r>
            <a:endParaRPr lang="es-ES" dirty="0" smtClean="0"/>
          </a:p>
          <a:p>
            <a:endParaRPr lang="es-ES" dirty="0" smtClean="0"/>
          </a:p>
          <a:p>
            <a:endParaRPr lang="es-ES" dirty="0" smtClean="0"/>
          </a:p>
          <a:p>
            <a:endParaRPr lang="es-E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3000" b="-33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HN" sz="5400" dirty="0" smtClean="0">
                <a:solidFill>
                  <a:srgbClr val="FFC000"/>
                </a:solidFill>
                <a:latin typeface="Matura MT Script Capitals" pitchFamily="66" charset="0"/>
              </a:rPr>
              <a:t>ANXIETY</a:t>
            </a:r>
            <a:r>
              <a:rPr lang="es-HN" sz="5400" dirty="0" smtClean="0">
                <a:solidFill>
                  <a:srgbClr val="FF0000"/>
                </a:solidFill>
                <a:latin typeface="Matura MT Script Capitals" pitchFamily="66" charset="0"/>
              </a:rPr>
              <a:t> </a:t>
            </a:r>
            <a:endParaRPr lang="es-ES" sz="5400" dirty="0">
              <a:solidFill>
                <a:srgbClr val="FF0000"/>
              </a:solidFill>
              <a:latin typeface="Matura MT Script Capitals" pitchFamily="66" charset="0"/>
            </a:endParaRPr>
          </a:p>
        </p:txBody>
      </p:sp>
      <p:sp>
        <p:nvSpPr>
          <p:cNvPr id="3" name="2 Marcador de contenido"/>
          <p:cNvSpPr>
            <a:spLocks noGrp="1"/>
          </p:cNvSpPr>
          <p:nvPr>
            <p:ph sz="quarter" idx="1"/>
          </p:nvPr>
        </p:nvSpPr>
        <p:spPr>
          <a:xfrm>
            <a:off x="533400" y="1676400"/>
            <a:ext cx="7467600" cy="4873752"/>
          </a:xfrm>
        </p:spPr>
        <p:txBody>
          <a:bodyPr>
            <a:normAutofit fontScale="92500"/>
          </a:bodyPr>
          <a:lstStyle/>
          <a:p>
            <a:r>
              <a:rPr lang="en-US" b="1" dirty="0" smtClean="0">
                <a:solidFill>
                  <a:srgbClr val="FFC000"/>
                </a:solidFill>
              </a:rPr>
              <a:t>According to Freud anxiety had a mayor role in a persons life. To begin with anxiety was to be afraid, to feel threatened, overwhelmed by something. Anything! Anxiety can be divided according to Freud, there are three types of anxiety, there is realistic anxiety( which might be known as simple fear, a little off, but still a sense of uneasiness), there is moral anxiety( these means that the fear, uneasiness, and threat a person feels is coming from and internal threat not from the outside world), and there is the neurotic anxiety( here people are afraid to loose control in emotions, these are impulses form the id.)</a:t>
            </a:r>
            <a:endParaRPr lang="en-US" b="1" dirty="0">
              <a:solidFill>
                <a:srgbClr val="FFC000"/>
              </a:solidFill>
            </a:endParaRPr>
          </a:p>
        </p:txBody>
      </p:sp>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3000" b="-33000"/>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609600" y="990600"/>
            <a:ext cx="7467600" cy="4873752"/>
          </a:xfrm>
        </p:spPr>
        <p:txBody>
          <a:bodyPr>
            <a:noAutofit/>
          </a:bodyPr>
          <a:lstStyle/>
          <a:p>
            <a:r>
              <a:rPr lang="en-US" sz="2800" b="1" dirty="0" smtClean="0">
                <a:solidFill>
                  <a:srgbClr val="FFC000"/>
                </a:solidFill>
              </a:rPr>
              <a:t>As you can see many classifications have a very specific type of distinguishing itself. Depending on the way person thought of themselves or of other people psychotherapists such as Freud could determine what type of anxiety his or her patient was suffering from. Now these aren't original Freudian ideas but Freud was the first one to actually base his studies and to use these ideas in all his analysis and in his ways of thinking. </a:t>
            </a:r>
            <a:endParaRPr lang="es-ES" sz="2800" b="1" dirty="0">
              <a:solidFill>
                <a:srgbClr val="FFC000"/>
              </a:solidFill>
            </a:endParaRPr>
          </a:p>
        </p:txBody>
      </p:sp>
    </p:spTree>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HN" dirty="0" smtClean="0">
                <a:latin typeface="Algerian" pitchFamily="82" charset="0"/>
              </a:rPr>
              <a:t>Therapy </a:t>
            </a:r>
            <a:r>
              <a:rPr lang="es-HN" dirty="0" smtClean="0"/>
              <a:t>                                       </a:t>
            </a:r>
            <a:r>
              <a:rPr lang="es-HN" dirty="0" smtClean="0">
                <a:latin typeface="Algerian" pitchFamily="82" charset="0"/>
              </a:rPr>
              <a:t>Therapy</a:t>
            </a:r>
            <a:endParaRPr lang="es-ES" dirty="0">
              <a:latin typeface="Algerian" pitchFamily="82" charset="0"/>
            </a:endParaRPr>
          </a:p>
        </p:txBody>
      </p:sp>
      <p:sp>
        <p:nvSpPr>
          <p:cNvPr id="3" name="2 Marcador de contenido"/>
          <p:cNvSpPr>
            <a:spLocks noGrp="1"/>
          </p:cNvSpPr>
          <p:nvPr>
            <p:ph sz="quarter" idx="1"/>
          </p:nvPr>
        </p:nvSpPr>
        <p:spPr/>
        <p:txBody>
          <a:bodyPr/>
          <a:lstStyle/>
          <a:p>
            <a:endParaRPr lang="es-ES" dirty="0"/>
          </a:p>
        </p:txBody>
      </p:sp>
      <p:sp>
        <p:nvSpPr>
          <p:cNvPr id="4" name="3 Rectángulo"/>
          <p:cNvSpPr/>
          <p:nvPr/>
        </p:nvSpPr>
        <p:spPr>
          <a:xfrm>
            <a:off x="1981200" y="381000"/>
            <a:ext cx="4191000" cy="923330"/>
          </a:xfrm>
          <a:prstGeom prst="rect">
            <a:avLst/>
          </a:prstGeom>
          <a:solidFill>
            <a:srgbClr val="FFC000"/>
          </a:solidFill>
          <a:ln>
            <a:solidFill>
              <a:schemeClr val="accent1">
                <a:lumMod val="50000"/>
              </a:schemeClr>
            </a:solid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es-HN"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Therapy</a:t>
            </a:r>
            <a:endParaRPr lang="es-E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81000" y="-571500"/>
            <a:ext cx="7467600" cy="1143000"/>
          </a:xfrm>
        </p:spPr>
        <p:txBody>
          <a:bodyPr/>
          <a:lstStyle/>
          <a:p>
            <a:r>
              <a:rPr lang="es-HN" dirty="0" smtClean="0"/>
              <a:t>BIOGRAPHY </a:t>
            </a:r>
            <a:endParaRPr lang="es-ES" dirty="0"/>
          </a:p>
        </p:txBody>
      </p:sp>
      <p:sp>
        <p:nvSpPr>
          <p:cNvPr id="3" name="2 Marcador de contenido"/>
          <p:cNvSpPr>
            <a:spLocks noGrp="1"/>
          </p:cNvSpPr>
          <p:nvPr>
            <p:ph sz="quarter" idx="1"/>
          </p:nvPr>
        </p:nvSpPr>
        <p:spPr>
          <a:xfrm>
            <a:off x="457200" y="609600"/>
            <a:ext cx="7467600" cy="5407152"/>
          </a:xfrm>
        </p:spPr>
        <p:txBody>
          <a:bodyPr>
            <a:noAutofit/>
          </a:bodyPr>
          <a:lstStyle/>
          <a:p>
            <a:pPr lvl="0"/>
            <a:r>
              <a:rPr lang="en-US" sz="1200" dirty="0" smtClean="0"/>
              <a:t>Bettelheim, B. </a:t>
            </a:r>
            <a:r>
              <a:rPr lang="en-US" sz="1200" i="1" dirty="0" smtClean="0"/>
              <a:t>Freud and Man’s Soul</a:t>
            </a:r>
            <a:r>
              <a:rPr lang="en-US" sz="1200" dirty="0" smtClean="0"/>
              <a:t>. </a:t>
            </a:r>
            <a:r>
              <a:rPr lang="es-CO" sz="1200" dirty="0" smtClean="0"/>
              <a:t>Knopf, 1982. </a:t>
            </a:r>
            <a:endParaRPr lang="es-ES" sz="1200" dirty="0" smtClean="0"/>
          </a:p>
          <a:p>
            <a:pPr lvl="0"/>
            <a:r>
              <a:rPr lang="en-US" sz="1200" dirty="0" smtClean="0"/>
              <a:t>Cavell, M. </a:t>
            </a:r>
            <a:r>
              <a:rPr lang="en-US" sz="1200" i="1" dirty="0" smtClean="0"/>
              <a:t>The Psychoanalytic Mind: From Freud to Philosophy</a:t>
            </a:r>
            <a:r>
              <a:rPr lang="en-US" sz="1200" dirty="0" smtClean="0"/>
              <a:t>. </a:t>
            </a:r>
            <a:r>
              <a:rPr lang="es-CO" sz="1200" dirty="0" smtClean="0"/>
              <a:t>Harvard University Press, 1993. </a:t>
            </a:r>
            <a:endParaRPr lang="es-ES" sz="1200" dirty="0" smtClean="0"/>
          </a:p>
          <a:p>
            <a:pPr lvl="0"/>
            <a:r>
              <a:rPr lang="en-US" sz="1200" dirty="0" smtClean="0"/>
              <a:t>Chessick, R.D. </a:t>
            </a:r>
            <a:r>
              <a:rPr lang="en-US" sz="1200" i="1" dirty="0" smtClean="0"/>
              <a:t>Freud Teaches Psychotherapy</a:t>
            </a:r>
            <a:r>
              <a:rPr lang="en-US" sz="1200" dirty="0" smtClean="0"/>
              <a:t>. </a:t>
            </a:r>
            <a:r>
              <a:rPr lang="es-CO" sz="1200" dirty="0" smtClean="0"/>
              <a:t>Hackett Publishing Company, 1980. </a:t>
            </a:r>
            <a:endParaRPr lang="es-ES" sz="1200" dirty="0" smtClean="0"/>
          </a:p>
          <a:p>
            <a:pPr lvl="0"/>
            <a:r>
              <a:rPr lang="en-US" sz="1200" dirty="0" smtClean="0"/>
              <a:t>Cioffi, F. (ed.) </a:t>
            </a:r>
            <a:r>
              <a:rPr lang="en-US" sz="1200" i="1" dirty="0" smtClean="0"/>
              <a:t>Freud: Modern Judgements</a:t>
            </a:r>
            <a:r>
              <a:rPr lang="en-US" sz="1200" dirty="0" smtClean="0"/>
              <a:t>. Macmillan, 1973. </a:t>
            </a:r>
            <a:endParaRPr lang="es-ES" sz="1200" dirty="0" smtClean="0"/>
          </a:p>
          <a:p>
            <a:pPr lvl="0"/>
            <a:r>
              <a:rPr lang="en-US" sz="1200" dirty="0" smtClean="0"/>
              <a:t>Dilman, I. </a:t>
            </a:r>
            <a:r>
              <a:rPr lang="en-US" sz="1200" i="1" dirty="0" smtClean="0"/>
              <a:t>Freud and the Mind</a:t>
            </a:r>
            <a:r>
              <a:rPr lang="en-US" sz="1200" dirty="0" smtClean="0"/>
              <a:t>. </a:t>
            </a:r>
            <a:r>
              <a:rPr lang="es-CO" sz="1200" dirty="0" smtClean="0"/>
              <a:t>Blackwell, 1984. </a:t>
            </a:r>
            <a:endParaRPr lang="es-ES" sz="1200" dirty="0" smtClean="0"/>
          </a:p>
          <a:p>
            <a:pPr lvl="0"/>
            <a:r>
              <a:rPr lang="en-US" sz="1200" dirty="0" smtClean="0"/>
              <a:t>Edelson, M. </a:t>
            </a:r>
            <a:r>
              <a:rPr lang="en-US" sz="1200" i="1" dirty="0" smtClean="0"/>
              <a:t>Hypothesis and Evidence in Psychoanalysis</a:t>
            </a:r>
            <a:r>
              <a:rPr lang="en-US" sz="1200" dirty="0" smtClean="0"/>
              <a:t>. </a:t>
            </a:r>
            <a:r>
              <a:rPr lang="es-CO" sz="1200" dirty="0" smtClean="0"/>
              <a:t>University of Chicago Press, 1984. </a:t>
            </a:r>
            <a:endParaRPr lang="es-ES" sz="1200" dirty="0" smtClean="0"/>
          </a:p>
          <a:p>
            <a:pPr lvl="0"/>
            <a:r>
              <a:rPr lang="en-US" sz="1200" dirty="0" smtClean="0"/>
              <a:t>Fancher, R. </a:t>
            </a:r>
            <a:r>
              <a:rPr lang="en-US" sz="1200" i="1" dirty="0" smtClean="0"/>
              <a:t>Psychoanalytic Psychology: The Development of Freud’s Thought</a:t>
            </a:r>
            <a:r>
              <a:rPr lang="en-US" sz="1200" dirty="0" smtClean="0"/>
              <a:t>. </a:t>
            </a:r>
            <a:r>
              <a:rPr lang="es-CO" sz="1200" dirty="0" smtClean="0"/>
              <a:t>Norton, 1973. </a:t>
            </a:r>
            <a:endParaRPr lang="es-ES" sz="1200" dirty="0" smtClean="0"/>
          </a:p>
          <a:p>
            <a:pPr lvl="0"/>
            <a:r>
              <a:rPr lang="en-US" sz="1200" dirty="0" smtClean="0"/>
              <a:t>Farrell, B.A. </a:t>
            </a:r>
            <a:r>
              <a:rPr lang="en-US" sz="1200" i="1" dirty="0" smtClean="0"/>
              <a:t>The Standing of Psychoanalysis</a:t>
            </a:r>
            <a:r>
              <a:rPr lang="en-US" sz="1200" dirty="0" smtClean="0"/>
              <a:t>. </a:t>
            </a:r>
            <a:r>
              <a:rPr lang="es-CO" sz="1200" dirty="0" smtClean="0"/>
              <a:t>Oxford University Press, 1981. </a:t>
            </a:r>
            <a:endParaRPr lang="es-ES" sz="1200" dirty="0" smtClean="0"/>
          </a:p>
          <a:p>
            <a:pPr lvl="0"/>
            <a:r>
              <a:rPr lang="en-US" sz="1200" dirty="0" smtClean="0"/>
              <a:t>Freeman, L. </a:t>
            </a:r>
            <a:r>
              <a:rPr lang="en-US" sz="1200" i="1" dirty="0" smtClean="0"/>
              <a:t>The Story of Anna O. – The Woman who led Freud to Psychoanalysis</a:t>
            </a:r>
            <a:r>
              <a:rPr lang="en-US" sz="1200" dirty="0" smtClean="0"/>
              <a:t>. </a:t>
            </a:r>
            <a:r>
              <a:rPr lang="es-CO" sz="1200" dirty="0" smtClean="0"/>
              <a:t>Paragon House, 1990. </a:t>
            </a:r>
            <a:endParaRPr lang="es-ES" sz="1200" dirty="0" smtClean="0"/>
          </a:p>
          <a:p>
            <a:pPr lvl="0"/>
            <a:r>
              <a:rPr lang="en-US" sz="1200" dirty="0" smtClean="0"/>
              <a:t>Frosh, S. </a:t>
            </a:r>
            <a:r>
              <a:rPr lang="en-US" sz="1200" i="1" dirty="0" smtClean="0"/>
              <a:t>The Politics of Psychoanalysis: An Introduction to Freudian and Post-Freudian Theory.</a:t>
            </a:r>
            <a:r>
              <a:rPr lang="en-US" sz="1200" dirty="0" smtClean="0"/>
              <a:t> </a:t>
            </a:r>
            <a:r>
              <a:rPr lang="es-CO" sz="1200" dirty="0" smtClean="0"/>
              <a:t>Yale University Press, 1987. </a:t>
            </a:r>
            <a:endParaRPr lang="es-ES" sz="1200" dirty="0" smtClean="0"/>
          </a:p>
          <a:p>
            <a:pPr lvl="0"/>
            <a:r>
              <a:rPr lang="en-US" sz="1200" dirty="0" smtClean="0"/>
              <a:t>Grünbaum, A. </a:t>
            </a:r>
            <a:r>
              <a:rPr lang="en-US" sz="1200" i="1" dirty="0" smtClean="0"/>
              <a:t>The Foundations of Psychoanalysis: A Philosophical Critique</a:t>
            </a:r>
            <a:r>
              <a:rPr lang="en-US" sz="1200" dirty="0" smtClean="0"/>
              <a:t>. </a:t>
            </a:r>
            <a:r>
              <a:rPr lang="es-CO" sz="1200" dirty="0" smtClean="0"/>
              <a:t>University of California Press, 1984. </a:t>
            </a:r>
            <a:endParaRPr lang="es-ES" sz="1200" dirty="0" smtClean="0"/>
          </a:p>
          <a:p>
            <a:pPr lvl="0"/>
            <a:r>
              <a:rPr lang="en-US" sz="1200" dirty="0" smtClean="0"/>
              <a:t>Hook, S. (ed.) </a:t>
            </a:r>
            <a:r>
              <a:rPr lang="en-US" sz="1200" i="1" dirty="0" smtClean="0"/>
              <a:t>Psychoanalysis, Scientific Method, and Philosophy</a:t>
            </a:r>
            <a:r>
              <a:rPr lang="en-US" sz="1200" dirty="0" smtClean="0"/>
              <a:t>. New York University Press, 1959. </a:t>
            </a:r>
            <a:endParaRPr lang="es-ES" sz="1200" dirty="0" smtClean="0"/>
          </a:p>
          <a:p>
            <a:pPr lvl="0"/>
            <a:r>
              <a:rPr lang="en-US" sz="1200" dirty="0" smtClean="0"/>
              <a:t>Jones, E. </a:t>
            </a:r>
            <a:r>
              <a:rPr lang="en-US" sz="1200" i="1" dirty="0" smtClean="0"/>
              <a:t>Sigmund Freud: Life and Work</a:t>
            </a:r>
            <a:r>
              <a:rPr lang="en-US" sz="1200" dirty="0" smtClean="0"/>
              <a:t> (3 vols), Basic Books, 1953-1957. </a:t>
            </a:r>
            <a:endParaRPr lang="es-ES" sz="1200" dirty="0" smtClean="0"/>
          </a:p>
          <a:p>
            <a:pPr lvl="0"/>
            <a:r>
              <a:rPr lang="en-US" sz="1200" dirty="0" smtClean="0"/>
              <a:t>Klein, G.S. </a:t>
            </a:r>
            <a:r>
              <a:rPr lang="en-US" sz="1200" i="1" dirty="0" smtClean="0"/>
              <a:t>Psychoanalytic Theory: An Exploration of Essentials</a:t>
            </a:r>
            <a:r>
              <a:rPr lang="en-US" sz="1200" dirty="0" smtClean="0"/>
              <a:t>. </a:t>
            </a:r>
            <a:r>
              <a:rPr lang="es-CO" sz="1200" dirty="0" smtClean="0"/>
              <a:t>International Universities Press, 1976. </a:t>
            </a:r>
            <a:endParaRPr lang="es-ES" sz="1200" dirty="0" smtClean="0"/>
          </a:p>
          <a:p>
            <a:pPr lvl="0"/>
            <a:r>
              <a:rPr lang="en-US" sz="1200" dirty="0" smtClean="0"/>
              <a:t>MacIntyre, A.C. </a:t>
            </a:r>
            <a:r>
              <a:rPr lang="en-US" sz="1200" i="1" dirty="0" smtClean="0"/>
              <a:t>The Unconscious: A Conceptual Analysis</a:t>
            </a:r>
            <a:r>
              <a:rPr lang="en-US" sz="1200" dirty="0" smtClean="0"/>
              <a:t>. </a:t>
            </a:r>
            <a:r>
              <a:rPr lang="es-CO" sz="1200" dirty="0" smtClean="0"/>
              <a:t>Routledge &amp; Kegan Paul, 1958. </a:t>
            </a:r>
            <a:endParaRPr lang="es-ES" sz="1200" dirty="0" smtClean="0"/>
          </a:p>
          <a:p>
            <a:pPr lvl="0"/>
            <a:r>
              <a:rPr lang="en-US" sz="1200" i="1" dirty="0" smtClean="0"/>
              <a:t>Freud</a:t>
            </a:r>
            <a:r>
              <a:rPr lang="en-US" sz="1200" dirty="0" smtClean="0"/>
              <a:t>. Encyclopedia of Philosophy, vol. 3 (ed. </a:t>
            </a:r>
            <a:r>
              <a:rPr lang="es-CO" sz="1200" dirty="0" smtClean="0"/>
              <a:t>P. Edwards). Collier Macmillan, 1967. </a:t>
            </a:r>
            <a:endParaRPr lang="es-ES" sz="1200" dirty="0" smtClean="0"/>
          </a:p>
          <a:p>
            <a:pPr lvl="0"/>
            <a:r>
              <a:rPr lang="en-US" sz="1200" dirty="0" smtClean="0"/>
              <a:t>Mackay, N. </a:t>
            </a:r>
            <a:r>
              <a:rPr lang="en-US" sz="1200" i="1" dirty="0" smtClean="0"/>
              <a:t>Motivation and Explanation: An Essay on Freud’s Philosophy of Science</a:t>
            </a:r>
            <a:r>
              <a:rPr lang="en-US" sz="1200" dirty="0" smtClean="0"/>
              <a:t>. </a:t>
            </a:r>
            <a:r>
              <a:rPr lang="es-CO" sz="1200" dirty="0" smtClean="0"/>
              <a:t>International Universities Press, 1989. </a:t>
            </a:r>
            <a:endParaRPr lang="es-ES" sz="1200" dirty="0" smtClean="0"/>
          </a:p>
          <a:p>
            <a:pPr lvl="0"/>
            <a:r>
              <a:rPr lang="en-US" sz="1200" dirty="0" smtClean="0"/>
              <a:t>Masson, J. </a:t>
            </a:r>
            <a:r>
              <a:rPr lang="en-US" sz="1200" i="1" dirty="0" smtClean="0"/>
              <a:t>The Assault on Truth: Freud’s Suppression of the Seduction Theory</a:t>
            </a:r>
            <a:r>
              <a:rPr lang="en-US" sz="1200" dirty="0" smtClean="0"/>
              <a:t>. </a:t>
            </a:r>
            <a:r>
              <a:rPr lang="es-CO" sz="1200" dirty="0" smtClean="0"/>
              <a:t>Faber &amp; Faber, 1984. </a:t>
            </a:r>
            <a:endParaRPr lang="es-ES" sz="12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381000"/>
            <a:ext cx="7467600" cy="6092952"/>
          </a:xfrm>
        </p:spPr>
        <p:txBody>
          <a:bodyPr>
            <a:noAutofit/>
          </a:bodyPr>
          <a:lstStyle/>
          <a:p>
            <a:pPr lvl="0"/>
            <a:r>
              <a:rPr lang="en-US" sz="1600" dirty="0" smtClean="0"/>
              <a:t>Popper, K. </a:t>
            </a:r>
            <a:r>
              <a:rPr lang="en-US" sz="1600" i="1" dirty="0" smtClean="0"/>
              <a:t>The Logic of Scientific Discovery</a:t>
            </a:r>
            <a:r>
              <a:rPr lang="en-US" sz="1600" dirty="0" smtClean="0"/>
              <a:t>. </a:t>
            </a:r>
            <a:r>
              <a:rPr lang="es-CO" sz="1600" dirty="0" smtClean="0"/>
              <a:t>Hutchinson, 1959. </a:t>
            </a:r>
            <a:endParaRPr lang="es-ES" sz="1600" dirty="0" smtClean="0"/>
          </a:p>
          <a:p>
            <a:pPr lvl="0"/>
            <a:r>
              <a:rPr lang="en-US" sz="1600" dirty="0" smtClean="0"/>
              <a:t>Pendergast, M. </a:t>
            </a:r>
            <a:r>
              <a:rPr lang="en-US" sz="1600" i="1" dirty="0" smtClean="0"/>
              <a:t>Victims of Memory</a:t>
            </a:r>
            <a:r>
              <a:rPr lang="en-US" sz="1600" dirty="0" smtClean="0"/>
              <a:t>. </a:t>
            </a:r>
            <a:r>
              <a:rPr lang="es-CO" sz="1600" dirty="0" smtClean="0"/>
              <a:t>HarperCollins, 1997. </a:t>
            </a:r>
            <a:endParaRPr lang="es-ES" sz="1600" dirty="0" smtClean="0"/>
          </a:p>
          <a:p>
            <a:pPr lvl="0"/>
            <a:r>
              <a:rPr lang="en-US" sz="1600" dirty="0" smtClean="0"/>
              <a:t>Reiser, M. </a:t>
            </a:r>
            <a:r>
              <a:rPr lang="en-US" sz="1600" i="1" dirty="0" smtClean="0"/>
              <a:t>Mind, Brain, Body: Towards a Convergence of Psychoanalysis and Neurobiology</a:t>
            </a:r>
            <a:r>
              <a:rPr lang="en-US" sz="1600" dirty="0" smtClean="0"/>
              <a:t>. </a:t>
            </a:r>
            <a:r>
              <a:rPr lang="es-CO" sz="1600" dirty="0" smtClean="0"/>
              <a:t>Basic Books, 1984. </a:t>
            </a:r>
            <a:endParaRPr lang="es-ES" sz="1600" dirty="0" smtClean="0"/>
          </a:p>
          <a:p>
            <a:pPr lvl="0"/>
            <a:r>
              <a:rPr lang="en-US" sz="1600" dirty="0" smtClean="0"/>
              <a:t>Ricoeur, P. </a:t>
            </a:r>
            <a:r>
              <a:rPr lang="en-US" sz="1600" i="1" dirty="0" smtClean="0"/>
              <a:t>Freud and Philosophy: An Essay in Interpretation</a:t>
            </a:r>
            <a:r>
              <a:rPr lang="en-US" sz="1600" dirty="0" smtClean="0"/>
              <a:t> (trans. </a:t>
            </a:r>
            <a:r>
              <a:rPr lang="es-CO" sz="1600" dirty="0" smtClean="0"/>
              <a:t>D. Savage). Yale University Press, 1970. </a:t>
            </a:r>
            <a:endParaRPr lang="es-ES" sz="1600" dirty="0" smtClean="0"/>
          </a:p>
          <a:p>
            <a:pPr lvl="0"/>
            <a:r>
              <a:rPr lang="en-US" sz="1600" dirty="0" smtClean="0"/>
              <a:t>Schafer, R. </a:t>
            </a:r>
            <a:r>
              <a:rPr lang="en-US" sz="1600" i="1" dirty="0" smtClean="0"/>
              <a:t>A New Language for Psychoanalysis</a:t>
            </a:r>
            <a:r>
              <a:rPr lang="en-US" sz="1600" dirty="0" smtClean="0"/>
              <a:t>. </a:t>
            </a:r>
            <a:r>
              <a:rPr lang="es-CO" sz="1600" dirty="0" smtClean="0"/>
              <a:t>Yale University Press, 1976. </a:t>
            </a:r>
            <a:endParaRPr lang="es-ES" sz="1600" dirty="0" smtClean="0"/>
          </a:p>
          <a:p>
            <a:pPr lvl="0"/>
            <a:r>
              <a:rPr lang="en-US" sz="1600" dirty="0" smtClean="0"/>
              <a:t>Sherwood, M. </a:t>
            </a:r>
            <a:r>
              <a:rPr lang="en-US" sz="1600" i="1" dirty="0" smtClean="0"/>
              <a:t>The Logic of Explanation in Psychoanalysis. </a:t>
            </a:r>
            <a:r>
              <a:rPr lang="es-CO" sz="1600" dirty="0" smtClean="0"/>
              <a:t>Academic Press, 1969. </a:t>
            </a:r>
            <a:endParaRPr lang="es-ES" sz="1600" dirty="0" smtClean="0"/>
          </a:p>
          <a:p>
            <a:pPr lvl="0"/>
            <a:r>
              <a:rPr lang="en-US" sz="1600" dirty="0" smtClean="0"/>
              <a:t>Stewart, W. </a:t>
            </a:r>
            <a:r>
              <a:rPr lang="en-US" sz="1600" i="1" dirty="0" smtClean="0"/>
              <a:t>Psychoanalysis: The First Ten Years, 1888-1898. </a:t>
            </a:r>
            <a:r>
              <a:rPr lang="es-CO" sz="1600" dirty="0" smtClean="0"/>
              <a:t>Macmillan, 1969. </a:t>
            </a:r>
            <a:endParaRPr lang="es-ES" sz="1600" dirty="0" smtClean="0"/>
          </a:p>
          <a:p>
            <a:pPr lvl="0"/>
            <a:r>
              <a:rPr lang="en-US" sz="1600" dirty="0" smtClean="0"/>
              <a:t>Sulloway, F. </a:t>
            </a:r>
            <a:r>
              <a:rPr lang="en-US" sz="1600" i="1" dirty="0" smtClean="0"/>
              <a:t>Freud, Biologist of the Mind</a:t>
            </a:r>
            <a:r>
              <a:rPr lang="en-US" sz="1600" dirty="0" smtClean="0"/>
              <a:t>. </a:t>
            </a:r>
            <a:r>
              <a:rPr lang="es-CO" sz="1600" dirty="0" smtClean="0"/>
              <a:t>Basic Books, 1979. </a:t>
            </a:r>
            <a:endParaRPr lang="es-ES" sz="1600" dirty="0" smtClean="0"/>
          </a:p>
          <a:p>
            <a:pPr lvl="0"/>
            <a:r>
              <a:rPr lang="en-US" sz="1600" dirty="0" smtClean="0"/>
              <a:t>Thornton, E.M. </a:t>
            </a:r>
            <a:r>
              <a:rPr lang="en-US" sz="1600" i="1" dirty="0" smtClean="0"/>
              <a:t>Freud and Cocaine: The Freudian Fallacy</a:t>
            </a:r>
            <a:r>
              <a:rPr lang="en-US" sz="1600" dirty="0" smtClean="0"/>
              <a:t>. </a:t>
            </a:r>
            <a:r>
              <a:rPr lang="es-CO" sz="1600" dirty="0" smtClean="0"/>
              <a:t>Blond &amp; Briggs, 1983. </a:t>
            </a:r>
            <a:endParaRPr lang="es-ES" sz="1600" dirty="0" smtClean="0"/>
          </a:p>
          <a:p>
            <a:pPr lvl="0"/>
            <a:r>
              <a:rPr lang="en-US" sz="1600" dirty="0" smtClean="0"/>
              <a:t>Wallace, E.R. </a:t>
            </a:r>
            <a:r>
              <a:rPr lang="en-US" sz="1600" i="1" dirty="0" smtClean="0"/>
              <a:t>Freud and Anthropology: A History and Reappraisal. </a:t>
            </a:r>
            <a:r>
              <a:rPr lang="es-CO" sz="1600" dirty="0" smtClean="0"/>
              <a:t>International Universities Press, 1983. </a:t>
            </a:r>
            <a:endParaRPr lang="es-ES" sz="1600" dirty="0" smtClean="0"/>
          </a:p>
          <a:p>
            <a:pPr lvl="0"/>
            <a:r>
              <a:rPr lang="en-US" sz="1600" dirty="0" smtClean="0"/>
              <a:t>Whyte, L.L. </a:t>
            </a:r>
            <a:r>
              <a:rPr lang="en-US" sz="1600" i="1" dirty="0" smtClean="0"/>
              <a:t>The Unconscious Before Freud.</a:t>
            </a:r>
            <a:r>
              <a:rPr lang="en-US" sz="1600" dirty="0" smtClean="0"/>
              <a:t> </a:t>
            </a:r>
            <a:r>
              <a:rPr lang="es-CO" sz="1600" dirty="0" smtClean="0"/>
              <a:t>Basic Books, 1960. </a:t>
            </a:r>
            <a:endParaRPr lang="es-ES" sz="1600" dirty="0" smtClean="0"/>
          </a:p>
          <a:p>
            <a:pPr lvl="0"/>
            <a:r>
              <a:rPr lang="es-CO" sz="1600" dirty="0" smtClean="0"/>
              <a:t>Wollheim, R. </a:t>
            </a:r>
            <a:r>
              <a:rPr lang="es-CO" sz="1600" i="1" dirty="0" smtClean="0"/>
              <a:t>Freud.</a:t>
            </a:r>
            <a:r>
              <a:rPr lang="es-CO" sz="1600" dirty="0" smtClean="0"/>
              <a:t> Fontana, 1971. </a:t>
            </a:r>
            <a:endParaRPr lang="es-ES" sz="1600" dirty="0" smtClean="0"/>
          </a:p>
          <a:p>
            <a:pPr lvl="0"/>
            <a:r>
              <a:rPr lang="en-US" sz="1600" dirty="0" smtClean="0"/>
              <a:t>Wollheim, R. (ed.) </a:t>
            </a:r>
            <a:r>
              <a:rPr lang="en-US" sz="1600" i="1" dirty="0" smtClean="0"/>
              <a:t>Freud: A Collection of Critical Essays. </a:t>
            </a:r>
            <a:r>
              <a:rPr lang="es-CO" sz="1600" dirty="0" smtClean="0"/>
              <a:t>Anchor, 1974</a:t>
            </a:r>
            <a:r>
              <a:rPr lang="es-CO" sz="1600" i="1" dirty="0" smtClean="0"/>
              <a:t>.</a:t>
            </a:r>
            <a:r>
              <a:rPr lang="es-CO" sz="1600" dirty="0" smtClean="0"/>
              <a:t> </a:t>
            </a:r>
            <a:endParaRPr lang="es-ES" sz="1600" dirty="0" smtClean="0"/>
          </a:p>
          <a:p>
            <a:pPr lvl="0"/>
            <a:r>
              <a:rPr lang="en-US" sz="1600" dirty="0" smtClean="0"/>
              <a:t>Wollheim, R. &amp; Hopkins, J. (eds.) </a:t>
            </a:r>
            <a:r>
              <a:rPr lang="en-US" sz="1600" i="1" dirty="0" smtClean="0"/>
              <a:t>Philosophical Essays on Freud</a:t>
            </a:r>
            <a:r>
              <a:rPr lang="en-US" sz="1600" dirty="0" smtClean="0"/>
              <a:t>. Cambridge University Press, 1982.</a:t>
            </a:r>
            <a:endParaRPr lang="es-ES" sz="1600" dirty="0" smtClean="0"/>
          </a:p>
          <a:p>
            <a:endParaRPr lang="es-ES" sz="16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609600"/>
            <a:ext cx="8001000" cy="5867400"/>
          </a:xfrm>
        </p:spPr>
        <p:txBody>
          <a:bodyPr>
            <a:normAutofit fontScale="70000" lnSpcReduction="20000"/>
          </a:bodyPr>
          <a:lstStyle/>
          <a:p>
            <a:r>
              <a:rPr lang="en-US" dirty="0" smtClean="0"/>
              <a:t>http://www.iep.utm.edu/freud/</a:t>
            </a:r>
            <a:endParaRPr lang="es-ES" dirty="0" smtClean="0"/>
          </a:p>
          <a:p>
            <a:r>
              <a:rPr lang="en-US" dirty="0" smtClean="0"/>
              <a:t>Freud's work is preserved in a 23 volume set called </a:t>
            </a:r>
            <a:r>
              <a:rPr lang="en-US" b="1" dirty="0" smtClean="0"/>
              <a:t>The Standard Edition of the Complete Psychological Works of Sigmund Freud</a:t>
            </a:r>
            <a:r>
              <a:rPr lang="en-US" dirty="0" smtClean="0"/>
              <a:t>. For a briefer overview, you might want to try Freud's </a:t>
            </a:r>
            <a:r>
              <a:rPr lang="en-US" b="1" dirty="0" smtClean="0"/>
              <a:t>A General Introduction to Psychoanalysis</a:t>
            </a:r>
            <a:r>
              <a:rPr lang="en-US" dirty="0" smtClean="0"/>
              <a:t> or </a:t>
            </a:r>
            <a:r>
              <a:rPr lang="en-US" b="1" dirty="0" smtClean="0"/>
              <a:t>New Introductory Lectures on Psychoanalysis</a:t>
            </a:r>
            <a:r>
              <a:rPr lang="en-US" dirty="0" smtClean="0"/>
              <a:t>. They are a part of </a:t>
            </a:r>
            <a:r>
              <a:rPr lang="en-US" b="1" dirty="0" smtClean="0"/>
              <a:t>The Standard Edition</a:t>
            </a:r>
            <a:r>
              <a:rPr lang="en-US" dirty="0" smtClean="0"/>
              <a:t>, but can also be found separately and in paperback. Or you might try a collection, such as </a:t>
            </a:r>
            <a:r>
              <a:rPr lang="en-US" b="1" dirty="0" smtClean="0"/>
              <a:t>The Basic Writings of Sigmund Freud</a:t>
            </a:r>
            <a:r>
              <a:rPr lang="en-US" dirty="0" smtClean="0"/>
              <a:t>. Some of Freud's most interesting works are </a:t>
            </a:r>
            <a:r>
              <a:rPr lang="en-US" b="1" dirty="0" smtClean="0"/>
              <a:t>The Interpretation of Dreams</a:t>
            </a:r>
            <a:r>
              <a:rPr lang="en-US" dirty="0" smtClean="0"/>
              <a:t>, his own favorite, </a:t>
            </a:r>
            <a:r>
              <a:rPr lang="en-US" b="1" dirty="0" smtClean="0"/>
              <a:t>The Psychopathology of Everyday Life</a:t>
            </a:r>
            <a:r>
              <a:rPr lang="en-US" dirty="0" smtClean="0"/>
              <a:t>, about Freudian slips and other day-to-day oddities, </a:t>
            </a:r>
            <a:r>
              <a:rPr lang="en-US" b="1" dirty="0" smtClean="0"/>
              <a:t>Totem and Taboo</a:t>
            </a:r>
            <a:r>
              <a:rPr lang="en-US" dirty="0" smtClean="0"/>
              <a:t>, Freud's views on our beginnings, </a:t>
            </a:r>
            <a:r>
              <a:rPr lang="en-US" b="1" dirty="0" smtClean="0"/>
              <a:t>Civilization and Its Discontents</a:t>
            </a:r>
            <a:r>
              <a:rPr lang="en-US" dirty="0" smtClean="0"/>
              <a:t>, his pessimistic commentary on modern society, and </a:t>
            </a:r>
            <a:r>
              <a:rPr lang="en-US" b="1" dirty="0" smtClean="0"/>
              <a:t>The Future of an Illusion</a:t>
            </a:r>
            <a:r>
              <a:rPr lang="en-US" dirty="0" smtClean="0"/>
              <a:t>, on religion. All are a part of </a:t>
            </a:r>
            <a:r>
              <a:rPr lang="en-US" b="1" dirty="0" smtClean="0"/>
              <a:t>The Standard Edition</a:t>
            </a:r>
            <a:r>
              <a:rPr lang="en-US" dirty="0" smtClean="0"/>
              <a:t>, but all are available as separate paperbacks as well. </a:t>
            </a:r>
            <a:br>
              <a:rPr lang="en-US" dirty="0" smtClean="0"/>
            </a:br>
            <a:r>
              <a:rPr lang="en-US" dirty="0" smtClean="0"/>
              <a:t>The father of psychoanalysis has been psychoanalyzed many times. First, there is his official biography, by his student Ernest Jones. More recent is a biography by Peter Gay. A highly critical account of Freud's work is Jeffrey Masson's </a:t>
            </a:r>
            <a:r>
              <a:rPr lang="en-US" b="1" dirty="0" smtClean="0"/>
              <a:t>The Assault on Truth</a:t>
            </a:r>
            <a:r>
              <a:rPr lang="en-US" dirty="0" smtClean="0"/>
              <a:t>. The best book I've come across on Freud and the entire psychoanalytic movement is </a:t>
            </a:r>
            <a:r>
              <a:rPr lang="en-US" b="1" dirty="0" smtClean="0"/>
              <a:t>Revolution in Mind: The Creation of Psychoanalysis</a:t>
            </a:r>
            <a:r>
              <a:rPr lang="en-US" dirty="0" smtClean="0"/>
              <a:t>, by George Makari. The commentary on and criticism of Freud's work is unending!</a:t>
            </a:r>
            <a:br>
              <a:rPr lang="en-US" dirty="0" smtClean="0"/>
            </a:br>
            <a:r>
              <a:rPr lang="en-US" dirty="0" smtClean="0"/>
              <a:t> </a:t>
            </a:r>
          </a:p>
          <a:p>
            <a:r>
              <a:rPr lang="en-US" dirty="0" smtClean="0"/>
              <a:t>http://www.ask.com/bar?q=sigmund+freud&amp;page=1&amp;qsrc=178&amp;ab=3&amp;u=http://www.ship.edu/~cgboeree/freud.html</a:t>
            </a:r>
            <a:endParaRPr lang="es-ES" dirty="0" smtClean="0"/>
          </a:p>
          <a:p>
            <a:endParaRPr lang="es-E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533400" y="457200"/>
            <a:ext cx="7467600" cy="4873752"/>
          </a:xfrm>
        </p:spPr>
        <p:txBody>
          <a:bodyPr>
            <a:normAutofit lnSpcReduction="10000"/>
          </a:bodyPr>
          <a:lstStyle/>
          <a:p>
            <a:r>
              <a:rPr lang="es-CO" u="sng" dirty="0" smtClean="0">
                <a:solidFill>
                  <a:srgbClr val="002060"/>
                </a:solidFill>
                <a:hlinkClick r:id="rId2"/>
              </a:rPr>
              <a:t>http://www.new-paris-ile-de-france.co.uk/fichiers/fckeditor/Image/824/en/standard/passion-oeuvre-rodin-freud-collectionneurs-presentation.jpg</a:t>
            </a:r>
            <a:endParaRPr lang="es-ES" dirty="0" smtClean="0">
              <a:solidFill>
                <a:srgbClr val="002060"/>
              </a:solidFill>
            </a:endParaRPr>
          </a:p>
          <a:p>
            <a:r>
              <a:rPr lang="es-CO" u="sng" dirty="0" smtClean="0">
                <a:solidFill>
                  <a:srgbClr val="002060"/>
                </a:solidFill>
                <a:hlinkClick r:id="rId3"/>
              </a:rPr>
              <a:t>http://images.google.com/imgres?imgurl=http://www.45visigoth.com/img/freud.JPG&amp;imgrefurl=http://unpresentable.wordpress.com/tag/nietzsche/&amp;usg=__oMV_7t2R14C5L7vyuUI3Uw1EiRE=&amp;h=562&amp;w=501&amp;sz=36&amp;hl=en&amp;start=10&amp;tbnid=S5rlBq4KcGlx_M:&amp;tbnh=133&amp;tbnw=119&amp;prev=/images%3Fq%3Dfreud%26gbv%3D2%26hl%3Den</a:t>
            </a:r>
            <a:endParaRPr lang="es-ES" dirty="0" smtClean="0">
              <a:solidFill>
                <a:srgbClr val="002060"/>
              </a:solidFill>
            </a:endParaRPr>
          </a:p>
          <a:p>
            <a:r>
              <a:rPr lang="es-CO" u="sng" dirty="0" smtClean="0">
                <a:solidFill>
                  <a:srgbClr val="002060"/>
                </a:solidFill>
                <a:hlinkClick r:id="rId4"/>
              </a:rPr>
              <a:t>http://doug-johnson.squarespace.com/storage/freud.jpg</a:t>
            </a:r>
            <a:endParaRPr lang="es-ES" dirty="0" smtClean="0">
              <a:solidFill>
                <a:srgbClr val="002060"/>
              </a:solidFill>
            </a:endParaRPr>
          </a:p>
          <a:p>
            <a:endParaRPr lang="es-E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9000" r="-29000"/>
          </a:stretch>
        </a:blipFill>
        <a:effectLst/>
      </p:bgPr>
    </p:bg>
    <p:spTree>
      <p:nvGrpSpPr>
        <p:cNvPr id="1" name=""/>
        <p:cNvGrpSpPr/>
        <p:nvPr/>
      </p:nvGrpSpPr>
      <p:grpSpPr>
        <a:xfrm>
          <a:off x="0" y="0"/>
          <a:ext cx="0" cy="0"/>
          <a:chOff x="0" y="0"/>
          <a:chExt cx="0" cy="0"/>
        </a:xfrm>
      </p:grpSpPr>
      <p:sp>
        <p:nvSpPr>
          <p:cNvPr id="5" name="4 Rectángulo"/>
          <p:cNvSpPr/>
          <p:nvPr/>
        </p:nvSpPr>
        <p:spPr>
          <a:xfrm>
            <a:off x="770318" y="1905000"/>
            <a:ext cx="6773482" cy="3046988"/>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lIns="91440" tIns="45720" rIns="91440" bIns="45720">
            <a:prstTxWarp prst="textChevron">
              <a:avLst/>
            </a:prstTxWarp>
            <a:spAutoFit/>
          </a:bodyPr>
          <a:lstStyle/>
          <a:p>
            <a:pPr algn="ctr"/>
            <a:r>
              <a:rPr lang="es-ES" sz="9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THE END!!</a:t>
            </a:r>
            <a:endParaRPr lang="es-ES" sz="9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6000" b="-3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normAutofit/>
          </a:bodyPr>
          <a:lstStyle/>
          <a:p>
            <a:r>
              <a:rPr lang="en-US" sz="4800" b="1" cap="none"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Sigmund Freud's life…</a:t>
            </a:r>
            <a:endParaRPr lang="en-US" sz="4800" b="1" cap="none"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Content Placeholder 2"/>
          <p:cNvSpPr>
            <a:spLocks noGrp="1"/>
          </p:cNvSpPr>
          <p:nvPr>
            <p:ph sz="quarter" idx="1"/>
          </p:nvPr>
        </p:nvSpPr>
        <p:spPr>
          <a:noFill/>
        </p:spPr>
        <p:txBody>
          <a:bodyPr>
            <a:normAutofit lnSpcReduction="10000"/>
          </a:bodyPr>
          <a:lstStyle/>
          <a:p>
            <a:r>
              <a:rPr lang="en-US"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Aharoni" pitchFamily="2" charset="-79"/>
                <a:cs typeface="Aharoni" pitchFamily="2" charset="-79"/>
              </a:rPr>
              <a:t>Born May 6, 1856 on the small village of Freighber, Moravia.</a:t>
            </a:r>
          </a:p>
          <a:p>
            <a:r>
              <a:rPr lang="en-US"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Aharoni" pitchFamily="2" charset="-79"/>
                <a:cs typeface="Aharoni" pitchFamily="2" charset="-79"/>
              </a:rPr>
              <a:t>His father was a wool merchant and his mother was a beautiful young woman, 20 years younger than her husband. </a:t>
            </a:r>
          </a:p>
          <a:p>
            <a:r>
              <a:rPr lang="en-US"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Aharoni" pitchFamily="2" charset="-79"/>
                <a:cs typeface="Aharoni" pitchFamily="2" charset="-79"/>
              </a:rPr>
              <a:t>Ha had 2 older half-brothers and 6 younger siblings. </a:t>
            </a:r>
          </a:p>
          <a:p>
            <a:r>
              <a:rPr lang="en-US"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Aharoni" pitchFamily="2" charset="-79"/>
                <a:cs typeface="Aharoni" pitchFamily="2" charset="-79"/>
              </a:rPr>
              <a:t>When he was four or five,(doesn’t recall) he and his family went to live at Vienna, where the legend of Sigmund Freud began.  </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75000"/>
            </a:schemeClr>
          </a:solidFill>
        </p:spPr>
        <p:txBody>
          <a:bodyPr>
            <a:noAutofit/>
          </a:bodyPr>
          <a:lstStyle/>
          <a:p>
            <a:r>
              <a:rPr lang="en-US" sz="7200" dirty="0" smtClean="0">
                <a:solidFill>
                  <a:schemeClr val="bg1"/>
                </a:solidFill>
              </a:rPr>
              <a:t>The Beginning </a:t>
            </a:r>
            <a:endParaRPr lang="en-US" sz="7200" dirty="0">
              <a:solidFill>
                <a:schemeClr val="bg1"/>
              </a:solidFill>
            </a:endParaRPr>
          </a:p>
        </p:txBody>
      </p:sp>
      <p:sp>
        <p:nvSpPr>
          <p:cNvPr id="3" name="Content Placeholder 2"/>
          <p:cNvSpPr>
            <a:spLocks noGrp="1"/>
          </p:cNvSpPr>
          <p:nvPr>
            <p:ph sz="quarter" idx="1"/>
          </p:nvPr>
        </p:nvSpPr>
        <p:spPr>
          <a:solidFill>
            <a:schemeClr val="accent1">
              <a:lumMod val="75000"/>
            </a:schemeClr>
          </a:solidFill>
        </p:spPr>
        <p:txBody>
          <a:bodyPr/>
          <a:lstStyle/>
          <a:p>
            <a:r>
              <a:rPr lang="en-US" dirty="0" smtClean="0"/>
              <a:t>Freud was always top of his class, teachers referred to him as a genius boy, with a wide range of intelligence.</a:t>
            </a:r>
          </a:p>
          <a:p>
            <a:r>
              <a:rPr lang="en-US" dirty="0" smtClean="0"/>
              <a:t>Ernst Brucke gave a young Freud his first job, where he became interested on studying neurophysiology.   </a:t>
            </a:r>
          </a:p>
          <a:p>
            <a:r>
              <a:rPr lang="en-US" dirty="0" smtClean="0"/>
              <a:t>In 1881 he received his medical degree, since he was engaged he reluctantly took a stable job as a doctor in the Vienna General Hospital.</a:t>
            </a:r>
          </a:p>
          <a:p>
            <a:r>
              <a:rPr lang="en-US" dirty="0" smtClean="0"/>
              <a:t>His marriage being happy gave Freud 6 children, the youngest Anna became a well-known psychoanalyst herself.  </a:t>
            </a:r>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wipe(down)">
                                      <p:cBhvr>
                                        <p:cTn id="12" dur="500"/>
                                        <p:tgtEl>
                                          <p:spTgt spid="3">
                                            <p:bg/>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wipe(down)">
                                      <p:cBhvr>
                                        <p:cTn id="15" dur="500"/>
                                        <p:tgtEl>
                                          <p:spTgt spid="3">
                                            <p:txEl>
                                              <p:pRg st="0" end="0"/>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wipe(down)">
                                      <p:cBhvr>
                                        <p:cTn id="18" dur="500"/>
                                        <p:tgtEl>
                                          <p:spTgt spid="3">
                                            <p:txEl>
                                              <p:pRg st="1" end="1"/>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wipe(down)">
                                      <p:cBhvr>
                                        <p:cTn id="21" dur="500"/>
                                        <p:tgtEl>
                                          <p:spTgt spid="3">
                                            <p:txEl>
                                              <p:pRg st="2" end="2"/>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wipe(down)">
                                      <p:cBhvr>
                                        <p:cTn id="24"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allAtOnce"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latin typeface="Goudy Stout" pitchFamily="18" charset="0"/>
              </a:rPr>
              <a:t>Sigmund Freud </a:t>
            </a:r>
            <a:r>
              <a:rPr lang="en-US" sz="3200" dirty="0" smtClean="0">
                <a:latin typeface="Goudy Stout" pitchFamily="18" charset="0"/>
              </a:rPr>
              <a:t>all through time…</a:t>
            </a:r>
            <a:endParaRPr lang="en-US" sz="3200" dirty="0">
              <a:latin typeface="Goudy Stout" pitchFamily="18" charset="0"/>
            </a:endParaRPr>
          </a:p>
        </p:txBody>
      </p:sp>
      <p:sp>
        <p:nvSpPr>
          <p:cNvPr id="3" name="2 Marcador de contenido"/>
          <p:cNvSpPr>
            <a:spLocks noGrp="1"/>
          </p:cNvSpPr>
          <p:nvPr>
            <p:ph sz="quarter" idx="1"/>
          </p:nvPr>
        </p:nvSpPr>
        <p:spPr>
          <a:xfrm>
            <a:off x="457200" y="1600200"/>
            <a:ext cx="7543800" cy="5029200"/>
          </a:xfrm>
        </p:spPr>
        <p:txBody>
          <a:bodyPr>
            <a:normAutofit fontScale="92500" lnSpcReduction="20000"/>
          </a:bodyPr>
          <a:lstStyle/>
          <a:p>
            <a:r>
              <a:rPr lang="en-US" sz="2600" dirty="0" smtClean="0">
                <a:solidFill>
                  <a:srgbClr val="2C3D52"/>
                </a:solidFill>
                <a:latin typeface="+mj-lt"/>
              </a:rPr>
              <a:t>Freud set up a private practice in the treatment of psychological disorders, which gave him much of the clinical material on which he based his theories and his pioneering techniques.</a:t>
            </a:r>
          </a:p>
          <a:p>
            <a:r>
              <a:rPr lang="en-US" sz="2600" dirty="0" smtClean="0">
                <a:solidFill>
                  <a:srgbClr val="2C3D52"/>
                </a:solidFill>
                <a:latin typeface="+mj-lt"/>
              </a:rPr>
              <a:t>Before Brucke had helped him go into a special selection of studies and a job, Freud had invented a cell-staining technique in neurology. This helped him later on in his career when writing his different books.  </a:t>
            </a:r>
          </a:p>
          <a:p>
            <a:r>
              <a:rPr lang="en-US" sz="2600" dirty="0" smtClean="0">
                <a:solidFill>
                  <a:srgbClr val="2C3D52"/>
                </a:solidFill>
                <a:latin typeface="+mj-lt"/>
              </a:rPr>
              <a:t>When Freud visited Paris he became interested in the idea of hypnosis and working with cases of hysteria although he had never though about it himself, Freud witnessed many of the actual hypnosis tests. </a:t>
            </a:r>
            <a:r>
              <a:rPr lang="en-US" dirty="0" smtClean="0">
                <a:solidFill>
                  <a:srgbClr val="2C3D52"/>
                </a:solidFill>
              </a:rPr>
              <a:t/>
            </a:r>
            <a:br>
              <a:rPr lang="en-US" dirty="0" smtClean="0">
                <a:solidFill>
                  <a:srgbClr val="2C3D52"/>
                </a:solidFill>
              </a:rPr>
            </a:br>
            <a:endParaRPr lang="en-US" dirty="0" smtClean="0">
              <a:solidFill>
                <a:srgbClr val="2C3D52"/>
              </a:solidFill>
            </a:endParaRPr>
          </a:p>
          <a:p>
            <a:endParaRPr lang="es-ES"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down)">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wipe(down)">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ipe(down)">
                                      <p:cBhvr>
                                        <p:cTn id="2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ttp://webspace.ship.edu/cgboer/sigmund.jpg"/>
          <p:cNvPicPr>
            <a:picLocks noGrp="1"/>
          </p:cNvPicPr>
          <p:nvPr>
            <p:ph sz="quarter" idx="1"/>
          </p:nvPr>
        </p:nvPicPr>
        <p:blipFill>
          <a:blip r:embed="rId2" cstate="print"/>
          <a:srcRect/>
          <a:stretch>
            <a:fillRect/>
          </a:stretch>
        </p:blipFill>
        <p:spPr bwMode="auto">
          <a:xfrm>
            <a:off x="685800" y="0"/>
            <a:ext cx="4038600" cy="4513262"/>
          </a:xfrm>
          <a:prstGeom prst="rect">
            <a:avLst/>
          </a:prstGeom>
          <a:ln>
            <a:noFill/>
          </a:ln>
          <a:effectLst>
            <a:softEdge rad="112500"/>
          </a:effectLst>
        </p:spPr>
      </p:pic>
      <p:pic>
        <p:nvPicPr>
          <p:cNvPr id="5" name="Picture 1" descr="freud"/>
          <p:cNvPicPr/>
          <p:nvPr/>
        </p:nvPicPr>
        <p:blipFill>
          <a:blip r:embed="rId3" cstate="print"/>
          <a:srcRect/>
          <a:stretch>
            <a:fillRect/>
          </a:stretch>
        </p:blipFill>
        <p:spPr bwMode="auto">
          <a:xfrm>
            <a:off x="5181600" y="838200"/>
            <a:ext cx="3962400" cy="5486399"/>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026" name="Picture 2" descr="C:\Program Files\Microsoft Office\MEDIA\CAGCAT10\j0299125.wmf"/>
          <p:cNvPicPr>
            <a:picLocks noChangeAspect="1" noChangeArrowheads="1"/>
          </p:cNvPicPr>
          <p:nvPr/>
        </p:nvPicPr>
        <p:blipFill>
          <a:blip r:embed="rId4" cstate="print"/>
          <a:srcRect/>
          <a:stretch>
            <a:fillRect/>
          </a:stretch>
        </p:blipFill>
        <p:spPr bwMode="auto">
          <a:xfrm>
            <a:off x="2895600" y="4572000"/>
            <a:ext cx="2362200" cy="2133600"/>
          </a:xfrm>
          <a:prstGeom prst="rect">
            <a:avLst/>
          </a:prstGeom>
          <a:noFill/>
        </p:spPr>
      </p:pic>
      <p:sp>
        <p:nvSpPr>
          <p:cNvPr id="6" name="5 Rectángulo"/>
          <p:cNvSpPr/>
          <p:nvPr/>
        </p:nvSpPr>
        <p:spPr>
          <a:xfrm>
            <a:off x="0" y="4876800"/>
            <a:ext cx="3910045" cy="1754326"/>
          </a:xfrm>
          <a:prstGeom prst="rect">
            <a:avLst/>
          </a:prstGeom>
          <a:noFill/>
        </p:spPr>
        <p:txBody>
          <a:bodyPr wrap="none" lIns="91440" tIns="45720" rIns="91440" bIns="45720">
            <a:spAutoFit/>
          </a:bodyPr>
          <a:lstStyle/>
          <a:p>
            <a:pPr algn="ctr"/>
            <a:r>
              <a:rPr lang="es-HN"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Sigmund </a:t>
            </a:r>
          </a:p>
          <a:p>
            <a:pPr algn="ctr"/>
            <a:r>
              <a:rPr lang="es-HN"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Freud</a:t>
            </a:r>
            <a:endParaRPr lang="es-E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par>
                          <p:cTn id="13" fill="hold">
                            <p:stCondLst>
                              <p:cond delay="500"/>
                            </p:stCondLst>
                            <p:childTnLst>
                              <p:par>
                                <p:cTn id="14" presetID="8" presetClass="emph" presetSubtype="0" fill="hold" nodeType="afterEffect">
                                  <p:stCondLst>
                                    <p:cond delay="0"/>
                                  </p:stCondLst>
                                  <p:childTnLst>
                                    <p:animRot by="21600000">
                                      <p:cBhvr>
                                        <p:cTn id="15" dur="2000" fill="hold"/>
                                        <p:tgtEl>
                                          <p:spTgt spid="10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quarter" idx="1"/>
          </p:nvPr>
        </p:nvSpPr>
        <p:spPr>
          <a:xfrm>
            <a:off x="457200" y="228600"/>
            <a:ext cx="7467600" cy="6245352"/>
          </a:xfrm>
        </p:spPr>
        <p:txBody>
          <a:bodyPr/>
          <a:lstStyle/>
          <a:p>
            <a:r>
              <a:rPr lang="en-US" dirty="0" smtClean="0"/>
              <a:t>Charcot, a French neurologist introduced the idea of hypnosis for hysteria cases and other abnormal mental conditions. </a:t>
            </a:r>
          </a:p>
          <a:p>
            <a:r>
              <a:rPr lang="en-US" dirty="0" smtClean="0"/>
              <a:t>When Freud came back to Vienna he did some experiments with hypnosis yet he found that its effects didn’t last long enough to actually help his studies or the purpose of the experiment.</a:t>
            </a:r>
          </a:p>
        </p:txBody>
      </p:sp>
      <p:pic>
        <p:nvPicPr>
          <p:cNvPr id="2050" name="Picture 2" descr="H:\freud[1].gif"/>
          <p:cNvPicPr>
            <a:picLocks noChangeAspect="1" noChangeArrowheads="1"/>
          </p:cNvPicPr>
          <p:nvPr/>
        </p:nvPicPr>
        <p:blipFill>
          <a:blip r:embed="rId2"/>
          <a:srcRect/>
          <a:stretch>
            <a:fillRect/>
          </a:stretch>
        </p:blipFill>
        <p:spPr bwMode="auto">
          <a:xfrm>
            <a:off x="457200" y="2997605"/>
            <a:ext cx="7391400" cy="3555595"/>
          </a:xfrm>
          <a:prstGeom prst="rect">
            <a:avLst/>
          </a:prstGeom>
          <a:noFill/>
        </p:spPr>
      </p:pic>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1"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amond(in)">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1"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diamond(in)">
                                      <p:cBhvr>
                                        <p:cTn id="12" dur="2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nodeType="clickEffect">
                                  <p:stCondLst>
                                    <p:cond delay="0"/>
                                  </p:stCondLst>
                                  <p:childTnLst>
                                    <p:set>
                                      <p:cBhvr>
                                        <p:cTn id="16" dur="1" fill="hold">
                                          <p:stCondLst>
                                            <p:cond delay="0"/>
                                          </p:stCondLst>
                                        </p:cTn>
                                        <p:tgtEl>
                                          <p:spTgt spid="2050"/>
                                        </p:tgtEl>
                                        <p:attrNameLst>
                                          <p:attrName>style.visibility</p:attrName>
                                        </p:attrNameLst>
                                      </p:cBhvr>
                                      <p:to>
                                        <p:strVal val="visible"/>
                                      </p:to>
                                    </p:set>
                                    <p:animEffect transition="in" filter="plus(in)">
                                      <p:cBhvr>
                                        <p:cTn id="1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3400" y="533400"/>
            <a:ext cx="7467600" cy="1143000"/>
          </a:xfrm>
        </p:spPr>
        <p:txBody>
          <a:bodyPr>
            <a:noAutofit/>
          </a:bodyPr>
          <a:lstStyle/>
          <a:p>
            <a:r>
              <a:rPr lang="en-US" sz="4800" dirty="0" smtClean="0">
                <a:solidFill>
                  <a:srgbClr val="00B050"/>
                </a:solidFill>
                <a:latin typeface="Aharoni" pitchFamily="2" charset="-79"/>
                <a:ea typeface="Gungsuh" pitchFamily="18" charset="-127"/>
                <a:cs typeface="Aharoni" pitchFamily="2" charset="-79"/>
              </a:rPr>
              <a:t>Freud and his inspirations </a:t>
            </a:r>
            <a:endParaRPr lang="en-US" sz="4800" dirty="0">
              <a:solidFill>
                <a:srgbClr val="00B050"/>
              </a:solidFill>
              <a:latin typeface="Aharoni" pitchFamily="2" charset="-79"/>
              <a:ea typeface="Gungsuh" pitchFamily="18" charset="-127"/>
              <a:cs typeface="Aharoni" pitchFamily="2" charset="-79"/>
            </a:endParaRPr>
          </a:p>
        </p:txBody>
      </p:sp>
      <p:sp>
        <p:nvSpPr>
          <p:cNvPr id="3" name="2 Marcador de contenido"/>
          <p:cNvSpPr>
            <a:spLocks noGrp="1"/>
          </p:cNvSpPr>
          <p:nvPr>
            <p:ph sz="quarter" idx="1"/>
          </p:nvPr>
        </p:nvSpPr>
        <p:spPr/>
        <p:txBody>
          <a:bodyPr>
            <a:normAutofit lnSpcReduction="10000"/>
          </a:bodyPr>
          <a:lstStyle/>
          <a:p>
            <a:r>
              <a:rPr lang="en-US" dirty="0" smtClean="0">
                <a:cs typeface="Aharoni" pitchFamily="2" charset="-79"/>
              </a:rPr>
              <a:t>Although Freud has been considered a classical and an original thinker, his different works were products of his childhood or any given past trauma. With this in mind its easy to understand how his book “</a:t>
            </a:r>
            <a:r>
              <a:rPr lang="en-US" i="1" dirty="0" smtClean="0">
                <a:cs typeface="Aharoni" pitchFamily="2" charset="-79"/>
              </a:rPr>
              <a:t>The Interpretation of Dreams”  </a:t>
            </a:r>
            <a:r>
              <a:rPr lang="en-US" dirty="0" smtClean="0">
                <a:cs typeface="Aharoni" pitchFamily="2" charset="-79"/>
              </a:rPr>
              <a:t>is</a:t>
            </a:r>
            <a:r>
              <a:rPr lang="en-US" i="1" dirty="0" smtClean="0">
                <a:cs typeface="Aharoni" pitchFamily="2" charset="-79"/>
              </a:rPr>
              <a:t> </a:t>
            </a:r>
            <a:r>
              <a:rPr lang="en-US" dirty="0" smtClean="0">
                <a:cs typeface="Aharoni" pitchFamily="2" charset="-79"/>
              </a:rPr>
              <a:t>based on the very hard time he had when his father died. </a:t>
            </a:r>
          </a:p>
          <a:p>
            <a:r>
              <a:rPr lang="en-US" dirty="0" smtClean="0">
                <a:cs typeface="Aharoni" pitchFamily="2" charset="-79"/>
              </a:rPr>
              <a:t>Two other famous thinkers that helped Freud from time to time, (though never away from the Freudian way of thinking ) Charcot and Breuer inspired Freud to think outside the box and even consider factors he would have never called important with science, such as his past marriage or past jobs, and the places they occurred in.  </a:t>
            </a:r>
            <a:endParaRPr lang="en-US" dirty="0">
              <a:cs typeface="Aharoni" pitchFamily="2" charset="-79"/>
            </a:endParaRPr>
          </a:p>
        </p:txBody>
      </p:sp>
      <p:pic>
        <p:nvPicPr>
          <p:cNvPr id="3074" name="Picture 2" descr="C:\Program Files\Microsoft Office\MEDIA\CAGCAT10\j0212957.wmf"/>
          <p:cNvPicPr>
            <a:picLocks noChangeAspect="1" noChangeArrowheads="1"/>
          </p:cNvPicPr>
          <p:nvPr/>
        </p:nvPicPr>
        <p:blipFill>
          <a:blip r:embed="rId2" cstate="print"/>
          <a:srcRect/>
          <a:stretch>
            <a:fillRect/>
          </a:stretch>
        </p:blipFill>
        <p:spPr bwMode="auto">
          <a:xfrm>
            <a:off x="2057400" y="0"/>
            <a:ext cx="1830629" cy="1149401"/>
          </a:xfrm>
          <a:prstGeom prst="rect">
            <a:avLst/>
          </a:prstGeom>
          <a:noFill/>
        </p:spPr>
      </p:pic>
      <p:sp>
        <p:nvSpPr>
          <p:cNvPr id="5" name="4 Rectángulo"/>
          <p:cNvSpPr/>
          <p:nvPr/>
        </p:nvSpPr>
        <p:spPr>
          <a:xfrm>
            <a:off x="4038600" y="1447800"/>
            <a:ext cx="533400" cy="152400"/>
          </a:xfrm>
          <a:prstGeom prst="rect">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6" name="5 Rectángulo"/>
          <p:cNvSpPr/>
          <p:nvPr/>
        </p:nvSpPr>
        <p:spPr>
          <a:xfrm>
            <a:off x="304800" y="1447800"/>
            <a:ext cx="533400" cy="152400"/>
          </a:xfrm>
          <a:prstGeom prst="rect">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7" name="6 Rectángulo"/>
          <p:cNvSpPr/>
          <p:nvPr/>
        </p:nvSpPr>
        <p:spPr>
          <a:xfrm>
            <a:off x="152400" y="1600200"/>
            <a:ext cx="533400" cy="152400"/>
          </a:xfrm>
          <a:prstGeom prst="rect">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8" name="7 Rectángulo"/>
          <p:cNvSpPr/>
          <p:nvPr/>
        </p:nvSpPr>
        <p:spPr>
          <a:xfrm>
            <a:off x="0" y="1752600"/>
            <a:ext cx="533400" cy="152400"/>
          </a:xfrm>
          <a:prstGeom prst="rect">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9" name="8 Rectángulo"/>
          <p:cNvSpPr/>
          <p:nvPr/>
        </p:nvSpPr>
        <p:spPr>
          <a:xfrm>
            <a:off x="7772400" y="1447800"/>
            <a:ext cx="533400" cy="152400"/>
          </a:xfrm>
          <a:prstGeom prst="rect">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0" name="9 Rectángulo"/>
          <p:cNvSpPr/>
          <p:nvPr/>
        </p:nvSpPr>
        <p:spPr>
          <a:xfrm>
            <a:off x="7924800" y="1600200"/>
            <a:ext cx="533400" cy="152400"/>
          </a:xfrm>
          <a:prstGeom prst="rect">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1" name="10 Rectángulo"/>
          <p:cNvSpPr/>
          <p:nvPr/>
        </p:nvSpPr>
        <p:spPr>
          <a:xfrm>
            <a:off x="8077200" y="1752600"/>
            <a:ext cx="533400" cy="152400"/>
          </a:xfrm>
          <a:prstGeom prst="rect">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2" name="11 Rectángulo"/>
          <p:cNvSpPr/>
          <p:nvPr/>
        </p:nvSpPr>
        <p:spPr>
          <a:xfrm>
            <a:off x="6172200" y="1447800"/>
            <a:ext cx="533400" cy="152400"/>
          </a:xfrm>
          <a:prstGeom prst="rect">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3" name="12 Rectángulo"/>
          <p:cNvSpPr/>
          <p:nvPr/>
        </p:nvSpPr>
        <p:spPr>
          <a:xfrm>
            <a:off x="228600" y="5486400"/>
            <a:ext cx="533400" cy="152400"/>
          </a:xfrm>
          <a:prstGeom prst="rect">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4" name="13 Rectángulo"/>
          <p:cNvSpPr/>
          <p:nvPr/>
        </p:nvSpPr>
        <p:spPr>
          <a:xfrm>
            <a:off x="1828800" y="1447800"/>
            <a:ext cx="533400" cy="152400"/>
          </a:xfrm>
          <a:prstGeom prst="rect">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5" name="14 Rectángulo"/>
          <p:cNvSpPr/>
          <p:nvPr/>
        </p:nvSpPr>
        <p:spPr>
          <a:xfrm>
            <a:off x="4648200" y="6400800"/>
            <a:ext cx="533400" cy="152400"/>
          </a:xfrm>
          <a:prstGeom prst="rect">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6" name="15 Rectángulo"/>
          <p:cNvSpPr/>
          <p:nvPr/>
        </p:nvSpPr>
        <p:spPr>
          <a:xfrm>
            <a:off x="7620000" y="3810000"/>
            <a:ext cx="533400" cy="152400"/>
          </a:xfrm>
          <a:prstGeom prst="rect">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7" name="16 Rectángulo"/>
          <p:cNvSpPr/>
          <p:nvPr/>
        </p:nvSpPr>
        <p:spPr>
          <a:xfrm>
            <a:off x="2743200" y="3733800"/>
            <a:ext cx="533400" cy="152400"/>
          </a:xfrm>
          <a:prstGeom prst="rect">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8" name="17 Rectángulo"/>
          <p:cNvSpPr/>
          <p:nvPr/>
        </p:nvSpPr>
        <p:spPr>
          <a:xfrm>
            <a:off x="8229600" y="6248400"/>
            <a:ext cx="533400" cy="152400"/>
          </a:xfrm>
          <a:prstGeom prst="rect">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Tree>
  </p:cSld>
  <p:clrMapOvr>
    <a:masterClrMapping/>
  </p:clrMapOvr>
  <p:transition spd="med">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n-US" sz="8000" dirty="0" smtClean="0">
                <a:solidFill>
                  <a:srgbClr val="B8490C"/>
                </a:solidFill>
                <a:latin typeface="Bernard MT Condensed" pitchFamily="18" charset="0"/>
              </a:rPr>
              <a:t>The results </a:t>
            </a:r>
            <a:endParaRPr lang="en-US" sz="8000" dirty="0">
              <a:solidFill>
                <a:srgbClr val="B8490C"/>
              </a:solidFill>
              <a:latin typeface="Bernard MT Condensed" pitchFamily="18" charset="0"/>
            </a:endParaRPr>
          </a:p>
        </p:txBody>
      </p:sp>
      <p:sp>
        <p:nvSpPr>
          <p:cNvPr id="3" name="2 Marcador de contenido"/>
          <p:cNvSpPr>
            <a:spLocks noGrp="1"/>
          </p:cNvSpPr>
          <p:nvPr>
            <p:ph sz="quarter" idx="1"/>
          </p:nvPr>
        </p:nvSpPr>
        <p:spPr/>
        <p:txBody>
          <a:bodyPr>
            <a:normAutofit lnSpcReduction="10000"/>
          </a:bodyPr>
          <a:lstStyle/>
          <a:p>
            <a:r>
              <a:rPr lang="en-US" dirty="0" smtClean="0">
                <a:solidFill>
                  <a:srgbClr val="C00000"/>
                </a:solidFill>
              </a:rPr>
              <a:t>After self-analyzing himself for many times, Freud learned that in real life he had fantasies and phobias he never considered real. </a:t>
            </a:r>
          </a:p>
          <a:p>
            <a:r>
              <a:rPr lang="en-US" dirty="0" smtClean="0">
                <a:solidFill>
                  <a:srgbClr val="C00000"/>
                </a:solidFill>
              </a:rPr>
              <a:t>He then found out that in his youth he had many times fantasized that his half-brother was really his father. </a:t>
            </a:r>
          </a:p>
          <a:p>
            <a:r>
              <a:rPr lang="en-US" dirty="0" smtClean="0">
                <a:solidFill>
                  <a:srgbClr val="C00000"/>
                </a:solidFill>
              </a:rPr>
              <a:t>He also found out other underlying meaning of this little fantasy he had apparently thought and held on too for a great part of his youth. He then realized that he wished his father dead because he was rival for his mothers love. All of this then became the beginning of the Oedipus complex. In which a child kills one parents to have a life with the other. </a:t>
            </a:r>
          </a:p>
        </p:txBody>
      </p:sp>
      <p:sp>
        <p:nvSpPr>
          <p:cNvPr id="1026" name="Litebulb"/>
          <p:cNvSpPr>
            <a:spLocks noEditPoints="1" noChangeArrowheads="1"/>
          </p:cNvSpPr>
          <p:nvPr/>
        </p:nvSpPr>
        <p:spPr bwMode="auto">
          <a:xfrm>
            <a:off x="7300912" y="0"/>
            <a:ext cx="1843088" cy="1928813"/>
          </a:xfrm>
          <a:custGeom>
            <a:avLst/>
            <a:gdLst>
              <a:gd name="T0" fmla="*/ 10800 w 21600"/>
              <a:gd name="T1" fmla="*/ 0 h 21600"/>
              <a:gd name="T2" fmla="*/ 21600 w 21600"/>
              <a:gd name="T3" fmla="*/ 7782 h 21600"/>
              <a:gd name="T4" fmla="*/ 0 w 21600"/>
              <a:gd name="T5" fmla="*/ 7782 h 21600"/>
              <a:gd name="T6" fmla="*/ 10800 w 21600"/>
              <a:gd name="T7" fmla="*/ 21600 h 21600"/>
              <a:gd name="T8" fmla="*/ 3556 w 21600"/>
              <a:gd name="T9" fmla="*/ 2188 h 21600"/>
              <a:gd name="T10" fmla="*/ 18277 w 21600"/>
              <a:gd name="T11" fmla="*/ 9282 h 21600"/>
            </a:gdLst>
            <a:ahLst/>
            <a:cxnLst>
              <a:cxn ang="0">
                <a:pos x="T0" y="T1"/>
              </a:cxn>
              <a:cxn ang="0">
                <a:pos x="T2" y="T3"/>
              </a:cxn>
              <a:cxn ang="0">
                <a:pos x="T4" y="T5"/>
              </a:cxn>
              <a:cxn ang="0">
                <a:pos x="T6" y="T7"/>
              </a:cxn>
            </a:cxnLst>
            <a:rect l="T8" t="T9" r="T10" b="T11"/>
            <a:pathLst>
              <a:path w="21600" h="21600" extrusionOk="0">
                <a:moveTo>
                  <a:pt x="10825" y="21723"/>
                </a:moveTo>
                <a:lnTo>
                  <a:pt x="11215" y="21723"/>
                </a:lnTo>
                <a:lnTo>
                  <a:pt x="11552" y="21688"/>
                </a:lnTo>
                <a:lnTo>
                  <a:pt x="11916" y="21617"/>
                </a:lnTo>
                <a:lnTo>
                  <a:pt x="12253" y="21547"/>
                </a:lnTo>
                <a:lnTo>
                  <a:pt x="12617" y="21441"/>
                </a:lnTo>
                <a:lnTo>
                  <a:pt x="12902" y="21317"/>
                </a:lnTo>
                <a:lnTo>
                  <a:pt x="13162" y="21176"/>
                </a:lnTo>
                <a:lnTo>
                  <a:pt x="13396" y="21000"/>
                </a:lnTo>
                <a:lnTo>
                  <a:pt x="13655" y="20841"/>
                </a:lnTo>
                <a:lnTo>
                  <a:pt x="13863" y="20629"/>
                </a:lnTo>
                <a:lnTo>
                  <a:pt x="14045" y="20435"/>
                </a:lnTo>
                <a:lnTo>
                  <a:pt x="14200" y="20223"/>
                </a:lnTo>
                <a:lnTo>
                  <a:pt x="14356" y="19994"/>
                </a:lnTo>
                <a:lnTo>
                  <a:pt x="14460" y="19747"/>
                </a:lnTo>
                <a:lnTo>
                  <a:pt x="14512" y="19482"/>
                </a:lnTo>
                <a:lnTo>
                  <a:pt x="14512" y="19235"/>
                </a:lnTo>
                <a:lnTo>
                  <a:pt x="14512" y="19147"/>
                </a:lnTo>
                <a:lnTo>
                  <a:pt x="14512" y="18900"/>
                </a:lnTo>
                <a:lnTo>
                  <a:pt x="14512" y="18529"/>
                </a:lnTo>
                <a:lnTo>
                  <a:pt x="14512" y="18052"/>
                </a:lnTo>
                <a:lnTo>
                  <a:pt x="14512" y="17505"/>
                </a:lnTo>
                <a:lnTo>
                  <a:pt x="14512" y="16976"/>
                </a:lnTo>
                <a:lnTo>
                  <a:pt x="14512" y="16464"/>
                </a:lnTo>
                <a:lnTo>
                  <a:pt x="14512" y="15952"/>
                </a:lnTo>
                <a:lnTo>
                  <a:pt x="14512" y="15758"/>
                </a:lnTo>
                <a:lnTo>
                  <a:pt x="14616" y="15547"/>
                </a:lnTo>
                <a:lnTo>
                  <a:pt x="14694" y="15352"/>
                </a:lnTo>
                <a:lnTo>
                  <a:pt x="14798" y="15141"/>
                </a:lnTo>
                <a:lnTo>
                  <a:pt x="15161" y="14735"/>
                </a:lnTo>
                <a:lnTo>
                  <a:pt x="15602" y="14329"/>
                </a:lnTo>
                <a:lnTo>
                  <a:pt x="16745" y="13552"/>
                </a:lnTo>
                <a:lnTo>
                  <a:pt x="18043" y="12670"/>
                </a:lnTo>
                <a:lnTo>
                  <a:pt x="18744" y="12194"/>
                </a:lnTo>
                <a:lnTo>
                  <a:pt x="19341" y="11647"/>
                </a:lnTo>
                <a:lnTo>
                  <a:pt x="19938" y="11099"/>
                </a:lnTo>
                <a:lnTo>
                  <a:pt x="20483" y="10464"/>
                </a:lnTo>
                <a:lnTo>
                  <a:pt x="20743" y="10164"/>
                </a:lnTo>
                <a:lnTo>
                  <a:pt x="20950" y="9794"/>
                </a:lnTo>
                <a:lnTo>
                  <a:pt x="21132" y="9441"/>
                </a:lnTo>
                <a:lnTo>
                  <a:pt x="21288" y="9035"/>
                </a:lnTo>
                <a:lnTo>
                  <a:pt x="21444" y="8664"/>
                </a:lnTo>
                <a:lnTo>
                  <a:pt x="21548" y="8223"/>
                </a:lnTo>
                <a:lnTo>
                  <a:pt x="21600" y="7782"/>
                </a:lnTo>
                <a:lnTo>
                  <a:pt x="21600" y="7341"/>
                </a:lnTo>
                <a:lnTo>
                  <a:pt x="21600" y="6935"/>
                </a:lnTo>
                <a:lnTo>
                  <a:pt x="21548" y="6564"/>
                </a:lnTo>
                <a:lnTo>
                  <a:pt x="21496" y="6229"/>
                </a:lnTo>
                <a:lnTo>
                  <a:pt x="21392" y="5858"/>
                </a:lnTo>
                <a:lnTo>
                  <a:pt x="21288" y="5523"/>
                </a:lnTo>
                <a:lnTo>
                  <a:pt x="21132" y="5135"/>
                </a:lnTo>
                <a:lnTo>
                  <a:pt x="20950" y="4800"/>
                </a:lnTo>
                <a:lnTo>
                  <a:pt x="20743" y="4464"/>
                </a:lnTo>
                <a:lnTo>
                  <a:pt x="20535" y="4164"/>
                </a:lnTo>
                <a:lnTo>
                  <a:pt x="20301" y="3847"/>
                </a:lnTo>
                <a:lnTo>
                  <a:pt x="20042" y="3547"/>
                </a:lnTo>
                <a:lnTo>
                  <a:pt x="19782" y="3247"/>
                </a:lnTo>
                <a:lnTo>
                  <a:pt x="19133" y="2664"/>
                </a:lnTo>
                <a:lnTo>
                  <a:pt x="18458" y="2152"/>
                </a:lnTo>
                <a:lnTo>
                  <a:pt x="17705" y="1694"/>
                </a:lnTo>
                <a:lnTo>
                  <a:pt x="16849" y="1252"/>
                </a:lnTo>
                <a:lnTo>
                  <a:pt x="16407" y="1076"/>
                </a:lnTo>
                <a:lnTo>
                  <a:pt x="15940" y="900"/>
                </a:lnTo>
                <a:lnTo>
                  <a:pt x="15499" y="741"/>
                </a:lnTo>
                <a:lnTo>
                  <a:pt x="15057" y="600"/>
                </a:lnTo>
                <a:lnTo>
                  <a:pt x="14564" y="458"/>
                </a:lnTo>
                <a:lnTo>
                  <a:pt x="14045" y="335"/>
                </a:lnTo>
                <a:lnTo>
                  <a:pt x="13500" y="229"/>
                </a:lnTo>
                <a:lnTo>
                  <a:pt x="13006" y="158"/>
                </a:lnTo>
                <a:lnTo>
                  <a:pt x="12461" y="88"/>
                </a:lnTo>
                <a:lnTo>
                  <a:pt x="11968" y="52"/>
                </a:lnTo>
                <a:lnTo>
                  <a:pt x="11423" y="17"/>
                </a:lnTo>
                <a:lnTo>
                  <a:pt x="10825" y="17"/>
                </a:lnTo>
                <a:lnTo>
                  <a:pt x="10254" y="17"/>
                </a:lnTo>
                <a:lnTo>
                  <a:pt x="9709" y="52"/>
                </a:lnTo>
                <a:lnTo>
                  <a:pt x="9216" y="88"/>
                </a:lnTo>
                <a:lnTo>
                  <a:pt x="8671" y="158"/>
                </a:lnTo>
                <a:lnTo>
                  <a:pt x="8177" y="229"/>
                </a:lnTo>
                <a:lnTo>
                  <a:pt x="7632" y="335"/>
                </a:lnTo>
                <a:lnTo>
                  <a:pt x="7113" y="458"/>
                </a:lnTo>
                <a:lnTo>
                  <a:pt x="6620" y="600"/>
                </a:lnTo>
                <a:lnTo>
                  <a:pt x="6178" y="741"/>
                </a:lnTo>
                <a:lnTo>
                  <a:pt x="5737" y="900"/>
                </a:lnTo>
                <a:lnTo>
                  <a:pt x="5270" y="1076"/>
                </a:lnTo>
                <a:lnTo>
                  <a:pt x="4828" y="1252"/>
                </a:lnTo>
                <a:lnTo>
                  <a:pt x="3972" y="1694"/>
                </a:lnTo>
                <a:lnTo>
                  <a:pt x="3219" y="2152"/>
                </a:lnTo>
                <a:lnTo>
                  <a:pt x="2544" y="2664"/>
                </a:lnTo>
                <a:lnTo>
                  <a:pt x="1895" y="3247"/>
                </a:lnTo>
                <a:lnTo>
                  <a:pt x="1635" y="3547"/>
                </a:lnTo>
                <a:lnTo>
                  <a:pt x="1375" y="3847"/>
                </a:lnTo>
                <a:lnTo>
                  <a:pt x="1142" y="4164"/>
                </a:lnTo>
                <a:lnTo>
                  <a:pt x="934" y="4464"/>
                </a:lnTo>
                <a:lnTo>
                  <a:pt x="726" y="4800"/>
                </a:lnTo>
                <a:lnTo>
                  <a:pt x="545" y="5135"/>
                </a:lnTo>
                <a:lnTo>
                  <a:pt x="389" y="5523"/>
                </a:lnTo>
                <a:lnTo>
                  <a:pt x="285" y="5858"/>
                </a:lnTo>
                <a:lnTo>
                  <a:pt x="181" y="6229"/>
                </a:lnTo>
                <a:lnTo>
                  <a:pt x="129" y="6564"/>
                </a:lnTo>
                <a:lnTo>
                  <a:pt x="77" y="6935"/>
                </a:lnTo>
                <a:lnTo>
                  <a:pt x="77" y="7341"/>
                </a:lnTo>
                <a:lnTo>
                  <a:pt x="77" y="7782"/>
                </a:lnTo>
                <a:lnTo>
                  <a:pt x="129" y="8223"/>
                </a:lnTo>
                <a:lnTo>
                  <a:pt x="233" y="8664"/>
                </a:lnTo>
                <a:lnTo>
                  <a:pt x="389" y="9035"/>
                </a:lnTo>
                <a:lnTo>
                  <a:pt x="545" y="9441"/>
                </a:lnTo>
                <a:lnTo>
                  <a:pt x="726" y="9794"/>
                </a:lnTo>
                <a:lnTo>
                  <a:pt x="934" y="10164"/>
                </a:lnTo>
                <a:lnTo>
                  <a:pt x="1194" y="10464"/>
                </a:lnTo>
                <a:lnTo>
                  <a:pt x="1739" y="11099"/>
                </a:lnTo>
                <a:lnTo>
                  <a:pt x="2336" y="11647"/>
                </a:lnTo>
                <a:lnTo>
                  <a:pt x="2933" y="12194"/>
                </a:lnTo>
                <a:lnTo>
                  <a:pt x="3634" y="12670"/>
                </a:lnTo>
                <a:lnTo>
                  <a:pt x="4932" y="13552"/>
                </a:lnTo>
                <a:lnTo>
                  <a:pt x="6075" y="14329"/>
                </a:lnTo>
                <a:lnTo>
                  <a:pt x="6516" y="14735"/>
                </a:lnTo>
                <a:lnTo>
                  <a:pt x="6879" y="15141"/>
                </a:lnTo>
                <a:lnTo>
                  <a:pt x="6983" y="15352"/>
                </a:lnTo>
                <a:lnTo>
                  <a:pt x="7061" y="15547"/>
                </a:lnTo>
                <a:lnTo>
                  <a:pt x="7165" y="15758"/>
                </a:lnTo>
                <a:lnTo>
                  <a:pt x="7165" y="15952"/>
                </a:lnTo>
                <a:lnTo>
                  <a:pt x="7165" y="16464"/>
                </a:lnTo>
                <a:lnTo>
                  <a:pt x="7165" y="16976"/>
                </a:lnTo>
                <a:lnTo>
                  <a:pt x="7165" y="17505"/>
                </a:lnTo>
                <a:lnTo>
                  <a:pt x="7165" y="18052"/>
                </a:lnTo>
                <a:lnTo>
                  <a:pt x="7165" y="18529"/>
                </a:lnTo>
                <a:lnTo>
                  <a:pt x="7165" y="18900"/>
                </a:lnTo>
                <a:lnTo>
                  <a:pt x="7165" y="19147"/>
                </a:lnTo>
                <a:lnTo>
                  <a:pt x="7165" y="19235"/>
                </a:lnTo>
                <a:lnTo>
                  <a:pt x="7165" y="19482"/>
                </a:lnTo>
                <a:lnTo>
                  <a:pt x="7217" y="19747"/>
                </a:lnTo>
                <a:lnTo>
                  <a:pt x="7321" y="19994"/>
                </a:lnTo>
                <a:lnTo>
                  <a:pt x="7476" y="20223"/>
                </a:lnTo>
                <a:lnTo>
                  <a:pt x="7632" y="20435"/>
                </a:lnTo>
                <a:lnTo>
                  <a:pt x="7814" y="20629"/>
                </a:lnTo>
                <a:lnTo>
                  <a:pt x="8022" y="20841"/>
                </a:lnTo>
                <a:lnTo>
                  <a:pt x="8281" y="21000"/>
                </a:lnTo>
                <a:lnTo>
                  <a:pt x="8515" y="21176"/>
                </a:lnTo>
                <a:lnTo>
                  <a:pt x="8775" y="21317"/>
                </a:lnTo>
                <a:lnTo>
                  <a:pt x="9060" y="21441"/>
                </a:lnTo>
                <a:lnTo>
                  <a:pt x="9424" y="21547"/>
                </a:lnTo>
                <a:lnTo>
                  <a:pt x="9761" y="21617"/>
                </a:lnTo>
                <a:lnTo>
                  <a:pt x="10125" y="21688"/>
                </a:lnTo>
                <a:lnTo>
                  <a:pt x="10462" y="21723"/>
                </a:lnTo>
                <a:lnTo>
                  <a:pt x="10825" y="21723"/>
                </a:lnTo>
                <a:close/>
              </a:path>
              <a:path w="21600" h="21600" extrusionOk="0">
                <a:moveTo>
                  <a:pt x="9242" y="14417"/>
                </a:moveTo>
                <a:lnTo>
                  <a:pt x="8541" y="12035"/>
                </a:lnTo>
                <a:lnTo>
                  <a:pt x="7295" y="10129"/>
                </a:lnTo>
                <a:lnTo>
                  <a:pt x="6905" y="9652"/>
                </a:lnTo>
                <a:lnTo>
                  <a:pt x="8541" y="10182"/>
                </a:lnTo>
                <a:lnTo>
                  <a:pt x="9787" y="9547"/>
                </a:lnTo>
                <a:lnTo>
                  <a:pt x="11189" y="10129"/>
                </a:lnTo>
                <a:lnTo>
                  <a:pt x="12279" y="9547"/>
                </a:lnTo>
                <a:lnTo>
                  <a:pt x="13370" y="10076"/>
                </a:lnTo>
                <a:lnTo>
                  <a:pt x="14850" y="9652"/>
                </a:lnTo>
                <a:lnTo>
                  <a:pt x="12902" y="12247"/>
                </a:lnTo>
                <a:lnTo>
                  <a:pt x="12357" y="14417"/>
                </a:lnTo>
                <a:moveTo>
                  <a:pt x="7191" y="15952"/>
                </a:moveTo>
                <a:lnTo>
                  <a:pt x="14512" y="15952"/>
                </a:lnTo>
                <a:lnTo>
                  <a:pt x="14512" y="17064"/>
                </a:lnTo>
                <a:lnTo>
                  <a:pt x="7191" y="17047"/>
                </a:lnTo>
                <a:lnTo>
                  <a:pt x="7191" y="18123"/>
                </a:lnTo>
                <a:lnTo>
                  <a:pt x="14512" y="18158"/>
                </a:lnTo>
                <a:lnTo>
                  <a:pt x="14538" y="19182"/>
                </a:lnTo>
                <a:lnTo>
                  <a:pt x="7217" y="19182"/>
                </a:lnTo>
              </a:path>
            </a:pathLst>
          </a:custGeom>
          <a:solidFill>
            <a:srgbClr val="FFFFCC"/>
          </a:solidFill>
          <a:ln w="5715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ES"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additive="base">
                                        <p:cTn id="13" dur="500" fill="hold"/>
                                        <p:tgtEl>
                                          <p:spTgt spid="1026"/>
                                        </p:tgtEl>
                                        <p:attrNameLst>
                                          <p:attrName>ppt_x</p:attrName>
                                        </p:attrNameLst>
                                      </p:cBhvr>
                                      <p:tavLst>
                                        <p:tav tm="0">
                                          <p:val>
                                            <p:strVal val="#ppt_x"/>
                                          </p:val>
                                        </p:tav>
                                        <p:tav tm="100000">
                                          <p:val>
                                            <p:strVal val="#ppt_x"/>
                                          </p:val>
                                        </p:tav>
                                      </p:tavLst>
                                    </p:anim>
                                    <p:anim calcmode="lin" valueType="num">
                                      <p:cBhvr additive="base">
                                        <p:cTn id="14"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wipe(down)">
                                      <p:cBhvr>
                                        <p:cTn id="19" dur="500"/>
                                        <p:tgtEl>
                                          <p:spTgt spid="3">
                                            <p:txEl>
                                              <p:pRg st="0" end="0"/>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wipe(down)">
                                      <p:cBhvr>
                                        <p:cTn id="22" dur="500"/>
                                        <p:tgtEl>
                                          <p:spTgt spid="3">
                                            <p:txEl>
                                              <p:pRg st="1" end="1"/>
                                            </p:txEl>
                                          </p:spTgt>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P spid="102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7467600" cy="1600200"/>
          </a:xfrm>
        </p:spPr>
        <p:txBody>
          <a:bodyPr>
            <a:normAutofit/>
          </a:bodyPr>
          <a:lstStyle/>
          <a:p>
            <a:r>
              <a:rPr lang="en-US" sz="7200" dirty="0" smtClean="0">
                <a:solidFill>
                  <a:schemeClr val="accent1">
                    <a:lumMod val="75000"/>
                  </a:schemeClr>
                </a:solidFill>
                <a:latin typeface="Gill Sans Ultra Bold" pitchFamily="34" charset="0"/>
              </a:rPr>
              <a:t>THEORIES</a:t>
            </a:r>
            <a:r>
              <a:rPr lang="en-US" sz="6000" dirty="0" smtClean="0">
                <a:solidFill>
                  <a:schemeClr val="accent1">
                    <a:lumMod val="75000"/>
                  </a:schemeClr>
                </a:solidFill>
                <a:latin typeface="Gill Sans Ultra Bold" pitchFamily="34" charset="0"/>
              </a:rPr>
              <a:t> </a:t>
            </a:r>
            <a:endParaRPr lang="en-US" sz="6000" dirty="0">
              <a:solidFill>
                <a:schemeClr val="accent1">
                  <a:lumMod val="75000"/>
                </a:schemeClr>
              </a:solidFill>
              <a:latin typeface="Gill Sans Ultra Bold" pitchFamily="34" charset="0"/>
            </a:endParaRPr>
          </a:p>
        </p:txBody>
      </p:sp>
      <p:sp>
        <p:nvSpPr>
          <p:cNvPr id="4" name="3 Marcador de contenido"/>
          <p:cNvSpPr>
            <a:spLocks noGrp="1"/>
          </p:cNvSpPr>
          <p:nvPr>
            <p:ph sz="quarter" idx="1"/>
          </p:nvPr>
        </p:nvSpPr>
        <p:spPr>
          <a:xfrm>
            <a:off x="533400" y="2286000"/>
            <a:ext cx="3657600" cy="4572000"/>
          </a:xfrm>
        </p:spPr>
        <p:txBody>
          <a:bodyPr>
            <a:normAutofit fontScale="92500"/>
          </a:bodyPr>
          <a:lstStyle/>
          <a:p>
            <a:r>
              <a:rPr lang="en-US" dirty="0" smtClean="0"/>
              <a:t> </a:t>
            </a:r>
            <a:r>
              <a:rPr lang="en-US" dirty="0" smtClean="0">
                <a:solidFill>
                  <a:schemeClr val="accent1">
                    <a:lumMod val="75000"/>
                  </a:schemeClr>
                </a:solidFill>
                <a:latin typeface="Aharoni" pitchFamily="2" charset="-79"/>
                <a:cs typeface="Aharoni" pitchFamily="2" charset="-79"/>
              </a:rPr>
              <a:t>Freud was not the creator of the conscious or unconscious mind but one of his most famous and still used theories about it were the most popular in its time. Back in the nineteenth century it wasn't very well thought of to think about how the beha-</a:t>
            </a:r>
            <a:endParaRPr lang="en-US" dirty="0">
              <a:solidFill>
                <a:schemeClr val="accent1">
                  <a:lumMod val="75000"/>
                </a:schemeClr>
              </a:solidFill>
              <a:latin typeface="Aharoni" pitchFamily="2" charset="-79"/>
              <a:cs typeface="Aharoni" pitchFamily="2" charset="-79"/>
            </a:endParaRPr>
          </a:p>
        </p:txBody>
      </p:sp>
      <p:sp>
        <p:nvSpPr>
          <p:cNvPr id="5" name="4 Marcador de contenido"/>
          <p:cNvSpPr>
            <a:spLocks noGrp="1"/>
          </p:cNvSpPr>
          <p:nvPr>
            <p:ph sz="quarter" idx="2"/>
          </p:nvPr>
        </p:nvSpPr>
        <p:spPr>
          <a:xfrm>
            <a:off x="4114800" y="1905000"/>
            <a:ext cx="3657600" cy="4572000"/>
          </a:xfrm>
        </p:spPr>
        <p:txBody>
          <a:bodyPr>
            <a:normAutofit fontScale="92500"/>
          </a:bodyPr>
          <a:lstStyle/>
          <a:p>
            <a:r>
              <a:rPr lang="en-US" dirty="0" smtClean="0">
                <a:solidFill>
                  <a:schemeClr val="accent1">
                    <a:lumMod val="75000"/>
                  </a:schemeClr>
                </a:solidFill>
                <a:latin typeface="Aharoni" pitchFamily="2" charset="-79"/>
                <a:cs typeface="Aharoni" pitchFamily="2" charset="-79"/>
              </a:rPr>
              <a:t>vior of every human been was controlled by mental processes, either by the conscious or the unconscious mind. He studied a wide range of ideas about it, and set out to get an explanation  to what really happens and how everything works inside a person mind and way of thinking. </a:t>
            </a:r>
            <a:endParaRPr lang="en-US" dirty="0">
              <a:solidFill>
                <a:schemeClr val="accent1">
                  <a:lumMod val="75000"/>
                </a:schemeClr>
              </a:solidFill>
              <a:latin typeface="Aharoni" pitchFamily="2" charset="-79"/>
              <a:cs typeface="Aharoni" pitchFamily="2" charset="-79"/>
            </a:endParaRPr>
          </a:p>
        </p:txBody>
      </p:sp>
      <p:pic>
        <p:nvPicPr>
          <p:cNvPr id="2050" name="Picture 2" descr="C:\Program Files\Microsoft Office\MEDIA\CAGCAT10\j0234687.gif"/>
          <p:cNvPicPr>
            <a:picLocks noChangeAspect="1" noChangeArrowheads="1" noCrop="1"/>
          </p:cNvPicPr>
          <p:nvPr/>
        </p:nvPicPr>
        <p:blipFill>
          <a:blip r:embed="rId2" cstate="print"/>
          <a:srcRect/>
          <a:stretch>
            <a:fillRect/>
          </a:stretch>
        </p:blipFill>
        <p:spPr bwMode="auto">
          <a:xfrm>
            <a:off x="6248400" y="170122"/>
            <a:ext cx="2524125" cy="117283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2000"/>
                                        <p:tgtEl>
                                          <p:spTgt spid="4">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0" end="0"/>
                                            </p:txEl>
                                          </p:spTgt>
                                        </p:tgtEl>
                                        <p:attrNameLst>
                                          <p:attrName>style.visibility</p:attrName>
                                        </p:attrNameLst>
                                      </p:cBhvr>
                                      <p:to>
                                        <p:strVal val="visible"/>
                                      </p:to>
                                    </p:set>
                                    <p:animEffect transition="in" filter="fade">
                                      <p:cBhvr>
                                        <p:cTn id="16"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5"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247</TotalTime>
  <Words>1776</Words>
  <Application>Microsoft Office PowerPoint</Application>
  <PresentationFormat>Presentación en pantalla (4:3)</PresentationFormat>
  <Paragraphs>87</Paragraphs>
  <Slides>19</Slides>
  <Notes>0</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Mirador</vt:lpstr>
      <vt:lpstr>Sigmund Freud</vt:lpstr>
      <vt:lpstr>Sigmund Freud's life…</vt:lpstr>
      <vt:lpstr>The Beginning </vt:lpstr>
      <vt:lpstr>Sigmund Freud all through time…</vt:lpstr>
      <vt:lpstr>Diapositiva 5</vt:lpstr>
      <vt:lpstr>Diapositiva 6</vt:lpstr>
      <vt:lpstr>Freud and his inspirations </vt:lpstr>
      <vt:lpstr>The results </vt:lpstr>
      <vt:lpstr>THEORIES </vt:lpstr>
      <vt:lpstr>The conscious mind, what you are aware of, memories, thoughts, fantasies. The preconscious, memories feelings closely related and affecting the conscious mind.  The unconscious, things, thoughts, drives, ideas, traumas that have their origins there our motivations don't matter they are just what our minds knows it needs.  </vt:lpstr>
      <vt:lpstr>FREUD…videos!  </vt:lpstr>
      <vt:lpstr>ANXIETY </vt:lpstr>
      <vt:lpstr>Diapositiva 13</vt:lpstr>
      <vt:lpstr>Therapy                                        Therapy</vt:lpstr>
      <vt:lpstr>BIOGRAPHY </vt:lpstr>
      <vt:lpstr>Diapositiva 16</vt:lpstr>
      <vt:lpstr>Diapositiva 17</vt:lpstr>
      <vt:lpstr>Diapositiva 18</vt:lpstr>
      <vt:lpstr>Diapositiva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Sigmund Freud</dc:title>
  <dc:creator>Student</dc:creator>
  <cp:lastModifiedBy>Carol</cp:lastModifiedBy>
  <cp:revision>29</cp:revision>
  <dcterms:created xsi:type="dcterms:W3CDTF">2009-08-25T19:03:11Z</dcterms:created>
  <dcterms:modified xsi:type="dcterms:W3CDTF">2009-10-23T15:16:56Z</dcterms:modified>
</cp:coreProperties>
</file>